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6"/>
  </p:notesMasterIdLst>
  <p:sldIdLst>
    <p:sldId id="256" r:id="rId2"/>
    <p:sldId id="259" r:id="rId3"/>
    <p:sldId id="260" r:id="rId4"/>
    <p:sldId id="261" r:id="rId5"/>
    <p:sldId id="276" r:id="rId6"/>
    <p:sldId id="263" r:id="rId7"/>
    <p:sldId id="265" r:id="rId8"/>
    <p:sldId id="278" r:id="rId9"/>
    <p:sldId id="272" r:id="rId10"/>
    <p:sldId id="268" r:id="rId11"/>
    <p:sldId id="270" r:id="rId12"/>
    <p:sldId id="273" r:id="rId13"/>
    <p:sldId id="275" r:id="rId14"/>
    <p:sldId id="274"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244A26-E4FE-4BE2-AF17-D822D6FB5C7A}" type="datetimeFigureOut">
              <a:rPr lang="tr-TR" smtClean="0"/>
              <a:t>22.09.2025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9F6E760-076C-4F88-BA29-E6086E10A9D8}" type="slidenum">
              <a:rPr lang="tr-TR" smtClean="0"/>
              <a:t>‹#›</a:t>
            </a:fld>
            <a:endParaRPr lang="tr-TR"/>
          </a:p>
        </p:txBody>
      </p:sp>
    </p:spTree>
    <p:extLst>
      <p:ext uri="{BB962C8B-B14F-4D97-AF65-F5344CB8AC3E}">
        <p14:creationId xmlns:p14="http://schemas.microsoft.com/office/powerpoint/2010/main" val="1033461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9F6E760-076C-4F88-BA29-E6086E10A9D8}" type="slidenum">
              <a:rPr lang="tr-TR" smtClean="0"/>
              <a:t>1</a:t>
            </a:fld>
            <a:endParaRPr lang="tr-TR"/>
          </a:p>
        </p:txBody>
      </p:sp>
    </p:spTree>
    <p:extLst>
      <p:ext uri="{BB962C8B-B14F-4D97-AF65-F5344CB8AC3E}">
        <p14:creationId xmlns:p14="http://schemas.microsoft.com/office/powerpoint/2010/main" val="35870819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22DDA2-23F4-E555-3982-E56AD1D1F34A}"/>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B68B4F6-8233-A9D0-DA09-C2A952F80E1E}"/>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56CB2EC9-5E50-A714-F3AE-56F8F31AB69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B1F6CAE2-9FF1-4DEB-334A-B5B5B5414075}"/>
              </a:ext>
            </a:extLst>
          </p:cNvPr>
          <p:cNvSpPr>
            <a:spLocks noGrp="1"/>
          </p:cNvSpPr>
          <p:nvPr>
            <p:ph type="sldNum" sz="quarter" idx="5"/>
          </p:nvPr>
        </p:nvSpPr>
        <p:spPr/>
        <p:txBody>
          <a:bodyPr/>
          <a:lstStyle/>
          <a:p>
            <a:fld id="{49F6E760-076C-4F88-BA29-E6086E10A9D8}" type="slidenum">
              <a:rPr lang="tr-TR" smtClean="0"/>
              <a:t>10</a:t>
            </a:fld>
            <a:endParaRPr lang="tr-TR"/>
          </a:p>
        </p:txBody>
      </p:sp>
    </p:spTree>
    <p:extLst>
      <p:ext uri="{BB962C8B-B14F-4D97-AF65-F5344CB8AC3E}">
        <p14:creationId xmlns:p14="http://schemas.microsoft.com/office/powerpoint/2010/main" val="3945526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219E2-3442-AF37-49A2-FAAB5F6B3050}"/>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5E4F9C3-284B-0F89-42CD-60CC2BA6DBA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7ED31BA-F9B1-390E-2DB5-F285BE3CB25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41A225A-20E2-CEE3-F540-C7C96FA1D2D2}"/>
              </a:ext>
            </a:extLst>
          </p:cNvPr>
          <p:cNvSpPr>
            <a:spLocks noGrp="1"/>
          </p:cNvSpPr>
          <p:nvPr>
            <p:ph type="sldNum" sz="quarter" idx="5"/>
          </p:nvPr>
        </p:nvSpPr>
        <p:spPr/>
        <p:txBody>
          <a:bodyPr/>
          <a:lstStyle/>
          <a:p>
            <a:fld id="{49F6E760-076C-4F88-BA29-E6086E10A9D8}" type="slidenum">
              <a:rPr lang="tr-TR" smtClean="0"/>
              <a:t>11</a:t>
            </a:fld>
            <a:endParaRPr lang="tr-TR"/>
          </a:p>
        </p:txBody>
      </p:sp>
    </p:spTree>
    <p:extLst>
      <p:ext uri="{BB962C8B-B14F-4D97-AF65-F5344CB8AC3E}">
        <p14:creationId xmlns:p14="http://schemas.microsoft.com/office/powerpoint/2010/main" val="21980845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31467-96F2-50F0-EB68-23384752882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D87DECE-F943-E8C9-40A2-DEF9735EEFE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1A31251-1B1D-48D3-84D6-64A81CC730A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7C8EF2A3-695F-07F7-54D6-2DFC6C7BBCA5}"/>
              </a:ext>
            </a:extLst>
          </p:cNvPr>
          <p:cNvSpPr>
            <a:spLocks noGrp="1"/>
          </p:cNvSpPr>
          <p:nvPr>
            <p:ph type="sldNum" sz="quarter" idx="5"/>
          </p:nvPr>
        </p:nvSpPr>
        <p:spPr/>
        <p:txBody>
          <a:bodyPr/>
          <a:lstStyle/>
          <a:p>
            <a:fld id="{49F6E760-076C-4F88-BA29-E6086E10A9D8}" type="slidenum">
              <a:rPr lang="tr-TR" smtClean="0"/>
              <a:t>12</a:t>
            </a:fld>
            <a:endParaRPr lang="tr-TR"/>
          </a:p>
        </p:txBody>
      </p:sp>
    </p:spTree>
    <p:extLst>
      <p:ext uri="{BB962C8B-B14F-4D97-AF65-F5344CB8AC3E}">
        <p14:creationId xmlns:p14="http://schemas.microsoft.com/office/powerpoint/2010/main" val="42630976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DBE16A-1313-EE9E-91D8-A7E15879FE1D}"/>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886515C2-B909-CDCC-A1CF-B56B1DEA4C3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20416135-0540-D272-D69A-D7370A350541}"/>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48BEA51-240B-5FB1-A494-C4F487A655F2}"/>
              </a:ext>
            </a:extLst>
          </p:cNvPr>
          <p:cNvSpPr>
            <a:spLocks noGrp="1"/>
          </p:cNvSpPr>
          <p:nvPr>
            <p:ph type="sldNum" sz="quarter" idx="5"/>
          </p:nvPr>
        </p:nvSpPr>
        <p:spPr/>
        <p:txBody>
          <a:bodyPr/>
          <a:lstStyle/>
          <a:p>
            <a:fld id="{49F6E760-076C-4F88-BA29-E6086E10A9D8}" type="slidenum">
              <a:rPr lang="tr-TR" smtClean="0"/>
              <a:t>13</a:t>
            </a:fld>
            <a:endParaRPr lang="tr-TR"/>
          </a:p>
        </p:txBody>
      </p:sp>
    </p:spTree>
    <p:extLst>
      <p:ext uri="{BB962C8B-B14F-4D97-AF65-F5344CB8AC3E}">
        <p14:creationId xmlns:p14="http://schemas.microsoft.com/office/powerpoint/2010/main" val="15214003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D038B-C73C-EC22-7F6C-10280264A44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9451235-B3B0-23BF-9819-CDA64DFC4D76}"/>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6C0E9AB-F3AE-A87D-AED5-A4BF6286497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492CFAF-846D-8DE6-C90A-48436A558AC5}"/>
              </a:ext>
            </a:extLst>
          </p:cNvPr>
          <p:cNvSpPr>
            <a:spLocks noGrp="1"/>
          </p:cNvSpPr>
          <p:nvPr>
            <p:ph type="sldNum" sz="quarter" idx="5"/>
          </p:nvPr>
        </p:nvSpPr>
        <p:spPr/>
        <p:txBody>
          <a:bodyPr/>
          <a:lstStyle/>
          <a:p>
            <a:fld id="{49F6E760-076C-4F88-BA29-E6086E10A9D8}" type="slidenum">
              <a:rPr lang="tr-TR" smtClean="0"/>
              <a:t>14</a:t>
            </a:fld>
            <a:endParaRPr lang="tr-TR"/>
          </a:p>
        </p:txBody>
      </p:sp>
    </p:spTree>
    <p:extLst>
      <p:ext uri="{BB962C8B-B14F-4D97-AF65-F5344CB8AC3E}">
        <p14:creationId xmlns:p14="http://schemas.microsoft.com/office/powerpoint/2010/main" val="3565402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A10F8-C04E-9008-E5D4-443727181958}"/>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A901BDC9-E758-65E2-BC05-149E1626133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0E10320-63F7-0167-B71D-D2AD7CD9D6F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AA392550-4390-5547-48F1-14AC31D91806}"/>
              </a:ext>
            </a:extLst>
          </p:cNvPr>
          <p:cNvSpPr>
            <a:spLocks noGrp="1"/>
          </p:cNvSpPr>
          <p:nvPr>
            <p:ph type="sldNum" sz="quarter" idx="5"/>
          </p:nvPr>
        </p:nvSpPr>
        <p:spPr/>
        <p:txBody>
          <a:bodyPr/>
          <a:lstStyle/>
          <a:p>
            <a:fld id="{49F6E760-076C-4F88-BA29-E6086E10A9D8}" type="slidenum">
              <a:rPr lang="tr-TR" smtClean="0"/>
              <a:t>2</a:t>
            </a:fld>
            <a:endParaRPr lang="tr-TR"/>
          </a:p>
        </p:txBody>
      </p:sp>
    </p:spTree>
    <p:extLst>
      <p:ext uri="{BB962C8B-B14F-4D97-AF65-F5344CB8AC3E}">
        <p14:creationId xmlns:p14="http://schemas.microsoft.com/office/powerpoint/2010/main" val="1724901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76E19F-B128-C58A-7763-E6215C43C797}"/>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99C7BC8-2EE9-92BF-7D01-A3CEDDEB79E7}"/>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C3123C2-D956-E2A8-464F-394B723D5CD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DA2A7691-9182-ECFD-A4F7-96D9421A1A6B}"/>
              </a:ext>
            </a:extLst>
          </p:cNvPr>
          <p:cNvSpPr>
            <a:spLocks noGrp="1"/>
          </p:cNvSpPr>
          <p:nvPr>
            <p:ph type="sldNum" sz="quarter" idx="5"/>
          </p:nvPr>
        </p:nvSpPr>
        <p:spPr/>
        <p:txBody>
          <a:bodyPr/>
          <a:lstStyle/>
          <a:p>
            <a:fld id="{49F6E760-076C-4F88-BA29-E6086E10A9D8}" type="slidenum">
              <a:rPr lang="tr-TR" smtClean="0"/>
              <a:t>3</a:t>
            </a:fld>
            <a:endParaRPr lang="tr-TR"/>
          </a:p>
        </p:txBody>
      </p:sp>
    </p:spTree>
    <p:extLst>
      <p:ext uri="{BB962C8B-B14F-4D97-AF65-F5344CB8AC3E}">
        <p14:creationId xmlns:p14="http://schemas.microsoft.com/office/powerpoint/2010/main" val="4065755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391667-A5DC-FDCE-BCEE-342805425EA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D7F375E4-BBAE-2FD1-8C98-6C4DC16F5EBF}"/>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45A23210-5158-59C7-37A1-50C84D6FB4DA}"/>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AF9DD7B-7DD2-FC64-4890-38A8CB9C87D1}"/>
              </a:ext>
            </a:extLst>
          </p:cNvPr>
          <p:cNvSpPr>
            <a:spLocks noGrp="1"/>
          </p:cNvSpPr>
          <p:nvPr>
            <p:ph type="sldNum" sz="quarter" idx="5"/>
          </p:nvPr>
        </p:nvSpPr>
        <p:spPr/>
        <p:txBody>
          <a:bodyPr/>
          <a:lstStyle/>
          <a:p>
            <a:fld id="{49F6E760-076C-4F88-BA29-E6086E10A9D8}" type="slidenum">
              <a:rPr lang="tr-TR" smtClean="0"/>
              <a:t>4</a:t>
            </a:fld>
            <a:endParaRPr lang="tr-TR"/>
          </a:p>
        </p:txBody>
      </p:sp>
    </p:spTree>
    <p:extLst>
      <p:ext uri="{BB962C8B-B14F-4D97-AF65-F5344CB8AC3E}">
        <p14:creationId xmlns:p14="http://schemas.microsoft.com/office/powerpoint/2010/main" val="2667402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3DB6F-7B09-DDC7-814B-24B387889A5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F8F55A4D-3EB2-B9E2-EAF9-6EB1DB0E641C}"/>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526BE82-58E1-B1FC-BC8A-69AF98E08E0B}"/>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488559D3-B967-6692-F238-ECA161791B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F6E760-076C-4F88-BA29-E6086E10A9D8}" type="slidenum">
              <a:rPr kumimoji="0" lang="tr-T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tr-T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196311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251A1-BD85-3CC9-9B68-5EA54E0DAED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93366348-BF49-C34C-9DEB-AFAAB5490F5A}"/>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C4B7992C-6CAF-FA15-E029-E0CE22673B24}"/>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147D2C4-10B5-03CD-B497-E87F4EEC7EB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9F6E760-076C-4F88-BA29-E6086E10A9D8}" type="slidenum">
              <a:rPr kumimoji="0" lang="tr-TR"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tr-T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563395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00D5E1-9B35-72DF-0113-6EC99D6D1A15}"/>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0C6F4954-823C-4F4F-A7CB-0ED05F04B383}"/>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BEE8FB3-52D7-1929-ED28-52FDA6841686}"/>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1C91EB8-6976-9DDB-3F4D-D29FFD7320AD}"/>
              </a:ext>
            </a:extLst>
          </p:cNvPr>
          <p:cNvSpPr>
            <a:spLocks noGrp="1"/>
          </p:cNvSpPr>
          <p:nvPr>
            <p:ph type="sldNum" sz="quarter" idx="5"/>
          </p:nvPr>
        </p:nvSpPr>
        <p:spPr/>
        <p:txBody>
          <a:bodyPr/>
          <a:lstStyle/>
          <a:p>
            <a:fld id="{49F6E760-076C-4F88-BA29-E6086E10A9D8}" type="slidenum">
              <a:rPr lang="tr-TR" smtClean="0"/>
              <a:t>7</a:t>
            </a:fld>
            <a:endParaRPr lang="tr-TR"/>
          </a:p>
        </p:txBody>
      </p:sp>
    </p:spTree>
    <p:extLst>
      <p:ext uri="{BB962C8B-B14F-4D97-AF65-F5344CB8AC3E}">
        <p14:creationId xmlns:p14="http://schemas.microsoft.com/office/powerpoint/2010/main" val="2964414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BA180-5CB5-D704-3CED-F9178972BEBB}"/>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A72FB0F-0772-9F4F-BE15-878192E0AE61}"/>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E9D55B0F-7BDC-ACC9-592E-6370DD942688}"/>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3C63D64-E6BB-7294-519E-740CAF30ADAA}"/>
              </a:ext>
            </a:extLst>
          </p:cNvPr>
          <p:cNvSpPr>
            <a:spLocks noGrp="1"/>
          </p:cNvSpPr>
          <p:nvPr>
            <p:ph type="sldNum" sz="quarter" idx="5"/>
          </p:nvPr>
        </p:nvSpPr>
        <p:spPr/>
        <p:txBody>
          <a:bodyPr/>
          <a:lstStyle/>
          <a:p>
            <a:fld id="{49F6E760-076C-4F88-BA29-E6086E10A9D8}" type="slidenum">
              <a:rPr lang="tr-TR" smtClean="0"/>
              <a:t>8</a:t>
            </a:fld>
            <a:endParaRPr lang="tr-TR"/>
          </a:p>
        </p:txBody>
      </p:sp>
    </p:spTree>
    <p:extLst>
      <p:ext uri="{BB962C8B-B14F-4D97-AF65-F5344CB8AC3E}">
        <p14:creationId xmlns:p14="http://schemas.microsoft.com/office/powerpoint/2010/main" val="643082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2147BA-1088-0E69-EC98-15E75DD4FF9C}"/>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171708A5-43E6-FF52-4457-0CD00A384F95}"/>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10B876D2-8FE7-FDF2-FEF5-A55823FDAD0D}"/>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CF8B731F-E9D6-ADF2-B37B-44F54945CAA8}"/>
              </a:ext>
            </a:extLst>
          </p:cNvPr>
          <p:cNvSpPr>
            <a:spLocks noGrp="1"/>
          </p:cNvSpPr>
          <p:nvPr>
            <p:ph type="sldNum" sz="quarter" idx="5"/>
          </p:nvPr>
        </p:nvSpPr>
        <p:spPr/>
        <p:txBody>
          <a:bodyPr/>
          <a:lstStyle/>
          <a:p>
            <a:fld id="{49F6E760-076C-4F88-BA29-E6086E10A9D8}" type="slidenum">
              <a:rPr lang="tr-TR" smtClean="0"/>
              <a:t>9</a:t>
            </a:fld>
            <a:endParaRPr lang="tr-TR"/>
          </a:p>
        </p:txBody>
      </p:sp>
    </p:spTree>
    <p:extLst>
      <p:ext uri="{BB962C8B-B14F-4D97-AF65-F5344CB8AC3E}">
        <p14:creationId xmlns:p14="http://schemas.microsoft.com/office/powerpoint/2010/main" val="2893191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9/22/2025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1773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9/22/2025</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255480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9/22/2025</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5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9/22/2025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58724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9/22/2025</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98699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9/22/2025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010110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9/22/2025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2104124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9/22/2025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07717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9/22/2025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64822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9/22/2025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19604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9/22/2025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1863695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9/22/2025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a:t>
            </a:fld>
            <a:endParaRPr lang="en-US"/>
          </a:p>
        </p:txBody>
      </p:sp>
    </p:spTree>
    <p:extLst>
      <p:ext uri="{BB962C8B-B14F-4D97-AF65-F5344CB8AC3E}">
        <p14:creationId xmlns:p14="http://schemas.microsoft.com/office/powerpoint/2010/main" val="2849380227"/>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2" r:id="rId6"/>
    <p:sldLayoutId id="2147483698" r:id="rId7"/>
    <p:sldLayoutId id="2147483699" r:id="rId8"/>
    <p:sldLayoutId id="2147483700" r:id="rId9"/>
    <p:sldLayoutId id="2147483701" r:id="rId10"/>
    <p:sldLayoutId id="2147483703"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s://dhf.alanya.edu.tr/dekana-yaz/" TargetMode="Externa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obs.alanya.edu.tr/oibs/bologna/index.aspx?lang=tr&amp;curOp=showPac&amp;curUnit=07&amp;curSunit=10276" TargetMode="Externa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2">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A5934137-9228-A526-F431-3FFA8F0804BD}"/>
              </a:ext>
            </a:extLst>
          </p:cNvPr>
          <p:cNvPicPr>
            <a:picLocks noChangeAspect="1"/>
          </p:cNvPicPr>
          <p:nvPr/>
        </p:nvPicPr>
        <p:blipFill>
          <a:blip r:embed="rId3"/>
          <a:srcRect l="740" t="37109" r="-1" b="7057"/>
          <a:stretch>
            <a:fillRect/>
          </a:stretch>
        </p:blipFill>
        <p:spPr>
          <a:xfrm>
            <a:off x="155468" y="18298"/>
            <a:ext cx="12191980" cy="6857990"/>
          </a:xfrm>
          <a:prstGeom prst="rect">
            <a:avLst/>
          </a:prstGeom>
        </p:spPr>
      </p:pic>
      <p:sp>
        <p:nvSpPr>
          <p:cNvPr id="18" name="Rectangle 14">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111F937B-379D-E18E-1EC1-3C78BA7F63AC}"/>
              </a:ext>
            </a:extLst>
          </p:cNvPr>
          <p:cNvSpPr>
            <a:spLocks noGrp="1"/>
          </p:cNvSpPr>
          <p:nvPr>
            <p:ph type="ctrTitle"/>
          </p:nvPr>
        </p:nvSpPr>
        <p:spPr>
          <a:xfrm>
            <a:off x="85338" y="1892619"/>
            <a:ext cx="9003798" cy="1911285"/>
          </a:xfrm>
        </p:spPr>
        <p:txBody>
          <a:bodyPr anchor="t">
            <a:normAutofit fontScale="90000"/>
          </a:bodyPr>
          <a:lstStyle/>
          <a:p>
            <a:r>
              <a:rPr lang="tr-TR" sz="5100" dirty="0">
                <a:solidFill>
                  <a:schemeClr val="bg1"/>
                </a:solidFill>
                <a:latin typeface="Times New Roman" panose="02020603050405020304" pitchFamily="18" charset="0"/>
                <a:cs typeface="Times New Roman" panose="02020603050405020304" pitchFamily="18" charset="0"/>
              </a:rPr>
              <a:t>ÖĞRENCİ ORYANTASYON</a:t>
            </a:r>
            <a:br>
              <a:rPr lang="tr-TR" sz="5100" dirty="0">
                <a:solidFill>
                  <a:schemeClr val="bg1"/>
                </a:solidFill>
                <a:latin typeface="Times New Roman" panose="02020603050405020304" pitchFamily="18" charset="0"/>
                <a:cs typeface="Times New Roman" panose="02020603050405020304" pitchFamily="18" charset="0"/>
              </a:rPr>
            </a:br>
            <a:br>
              <a:rPr lang="tr-TR" sz="5100" dirty="0">
                <a:solidFill>
                  <a:schemeClr val="bg1"/>
                </a:solidFill>
                <a:latin typeface="Times New Roman" panose="02020603050405020304" pitchFamily="18" charset="0"/>
                <a:cs typeface="Times New Roman" panose="02020603050405020304" pitchFamily="18" charset="0"/>
              </a:rPr>
            </a:br>
            <a:r>
              <a:rPr lang="tr-TR" sz="5100" dirty="0">
                <a:solidFill>
                  <a:schemeClr val="bg1"/>
                </a:solidFill>
                <a:latin typeface="Times New Roman" panose="02020603050405020304" pitchFamily="18" charset="0"/>
                <a:cs typeface="Times New Roman" panose="02020603050405020304" pitchFamily="18" charset="0"/>
              </a:rPr>
              <a:t>SUNUMU</a:t>
            </a:r>
          </a:p>
        </p:txBody>
      </p:sp>
    </p:spTree>
    <p:extLst>
      <p:ext uri="{BB962C8B-B14F-4D97-AF65-F5344CB8AC3E}">
        <p14:creationId xmlns:p14="http://schemas.microsoft.com/office/powerpoint/2010/main" val="359631357"/>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B530D3B-8201-B3DE-2159-74522BBF2720}"/>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FE6A0B52-932E-D29D-7BA7-1374E33C57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679CF6D2-C8C6-BC87-791B-B5BC2260DEE7}"/>
              </a:ext>
            </a:extLst>
          </p:cNvPr>
          <p:cNvPicPr>
            <a:picLocks noChangeAspect="1"/>
          </p:cNvPicPr>
          <p:nvPr/>
        </p:nvPicPr>
        <p:blipFill>
          <a:blip r:embed="rId3"/>
          <a:srcRect l="740" t="37109" r="-1" b="7057"/>
          <a:stretch>
            <a:fillRect/>
          </a:stretch>
        </p:blipFill>
        <p:spPr>
          <a:xfrm>
            <a:off x="-60968" y="-2"/>
            <a:ext cx="12191980" cy="6857990"/>
          </a:xfrm>
          <a:prstGeom prst="rect">
            <a:avLst/>
          </a:prstGeom>
        </p:spPr>
      </p:pic>
      <p:sp>
        <p:nvSpPr>
          <p:cNvPr id="30" name="Rectangle 29">
            <a:extLst>
              <a:ext uri="{FF2B5EF4-FFF2-40B4-BE49-F238E27FC236}">
                <a16:creationId xmlns:a16="http://schemas.microsoft.com/office/drawing/2014/main" id="{D67C16F6-C181-ED86-DEA2-5945C798AA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DB81F399-BABC-D1B8-A30C-55BFC3B0D3F4}"/>
              </a:ext>
            </a:extLst>
          </p:cNvPr>
          <p:cNvSpPr>
            <a:spLocks noGrp="1"/>
          </p:cNvSpPr>
          <p:nvPr>
            <p:ph type="ctrTitle"/>
          </p:nvPr>
        </p:nvSpPr>
        <p:spPr>
          <a:xfrm>
            <a:off x="249930" y="1938339"/>
            <a:ext cx="5607662" cy="1764981"/>
          </a:xfrm>
        </p:spPr>
        <p:txBody>
          <a:bodyPr anchor="t">
            <a:normAutofit/>
          </a:bodyPr>
          <a:lstStyle/>
          <a:p>
            <a:pPr algn="just"/>
            <a:r>
              <a:rPr lang="tr-TR" sz="2000" b="0" dirty="0">
                <a:solidFill>
                  <a:schemeClr val="bg1"/>
                </a:solidFill>
                <a:latin typeface="Times New Roman" panose="02020603050405020304" pitchFamily="18" charset="0"/>
                <a:cs typeface="Times New Roman" panose="02020603050405020304" pitchFamily="18" charset="0"/>
              </a:rPr>
              <a:t>Üniversitemiz Sağlık, Kültür ve Spor Daire Başkanlığı bünyesinde Diş hekimliği öğrencilerinin akademik, sosyal ve mesleki gelişimlerine katkıda bulunmak amacıyla ALKÜ Diş Hekimliği Topluluğu oluşturulmuş olup çeşitli bilimsel etkinlikler ve sempozyumlar topluluk tarafından düzenlenmektedir.</a:t>
            </a:r>
          </a:p>
        </p:txBody>
      </p:sp>
      <p:sp>
        <p:nvSpPr>
          <p:cNvPr id="5" name="Metin kutusu 4">
            <a:extLst>
              <a:ext uri="{FF2B5EF4-FFF2-40B4-BE49-F238E27FC236}">
                <a16:creationId xmlns:a16="http://schemas.microsoft.com/office/drawing/2014/main" id="{7864E85F-2E14-EBE9-3D39-0E7D99C31F80}"/>
              </a:ext>
            </a:extLst>
          </p:cNvPr>
          <p:cNvSpPr txBox="1"/>
          <p:nvPr/>
        </p:nvSpPr>
        <p:spPr>
          <a:xfrm>
            <a:off x="350756" y="884823"/>
            <a:ext cx="6160882" cy="461665"/>
          </a:xfrm>
          <a:prstGeom prst="rect">
            <a:avLst/>
          </a:prstGeom>
          <a:noFill/>
        </p:spPr>
        <p:txBody>
          <a:bodyPr wrap="square">
            <a:spAutoFit/>
          </a:bodyPr>
          <a:lstStyle/>
          <a:p>
            <a:r>
              <a:rPr lang="tr-TR" sz="2400" b="1" dirty="0">
                <a:solidFill>
                  <a:schemeClr val="bg1"/>
                </a:solidFill>
                <a:latin typeface="Times New Roman" panose="02020603050405020304" pitchFamily="18" charset="0"/>
                <a:cs typeface="Times New Roman" panose="02020603050405020304" pitchFamily="18" charset="0"/>
              </a:rPr>
              <a:t>ÖĞRENCİ TOPLULUĞU</a:t>
            </a:r>
            <a:endParaRPr lang="tr-TR" sz="2400" b="1" dirty="0"/>
          </a:p>
        </p:txBody>
      </p:sp>
    </p:spTree>
    <p:extLst>
      <p:ext uri="{BB962C8B-B14F-4D97-AF65-F5344CB8AC3E}">
        <p14:creationId xmlns:p14="http://schemas.microsoft.com/office/powerpoint/2010/main" val="2559106145"/>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B448C3-393B-7FC8-7F5A-EECF4EA9BC9D}"/>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1E2D3048-C615-EB31-9BA0-D6743E791B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5725FA54-7263-A37F-2274-F62C686117AC}"/>
              </a:ext>
            </a:extLst>
          </p:cNvPr>
          <p:cNvPicPr>
            <a:picLocks noChangeAspect="1"/>
          </p:cNvPicPr>
          <p:nvPr/>
        </p:nvPicPr>
        <p:blipFill>
          <a:blip r:embed="rId3"/>
          <a:srcRect l="740" t="37109" r="-1" b="7057"/>
          <a:stretch>
            <a:fillRect/>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08F6D00B-6B30-36F0-3440-66D9CF184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B9DD766A-FBD8-37A7-21BD-F9E2CF033D8A}"/>
              </a:ext>
            </a:extLst>
          </p:cNvPr>
          <p:cNvSpPr>
            <a:spLocks noGrp="1"/>
          </p:cNvSpPr>
          <p:nvPr>
            <p:ph type="ctrTitle"/>
          </p:nvPr>
        </p:nvSpPr>
        <p:spPr>
          <a:xfrm>
            <a:off x="78276" y="1146523"/>
            <a:ext cx="6926027" cy="3685731"/>
          </a:xfrm>
        </p:spPr>
        <p:txBody>
          <a:bodyPr anchor="t">
            <a:normAutofit/>
          </a:bodyPr>
          <a:lstStyle/>
          <a:p>
            <a:pPr algn="l"/>
            <a:r>
              <a:rPr lang="tr-TR" sz="2400" dirty="0">
                <a:solidFill>
                  <a:schemeClr val="bg1"/>
                </a:solidFill>
                <a:latin typeface="Times New Roman" panose="02020603050405020304" pitchFamily="18" charset="0"/>
                <a:cs typeface="Times New Roman" panose="02020603050405020304" pitchFamily="18" charset="0"/>
              </a:rPr>
              <a:t>AKADEMİK DANIŞMANLIK HİZMETLERİ</a:t>
            </a:r>
            <a:br>
              <a:rPr lang="tr-TR" sz="1400" b="0" dirty="0">
                <a:solidFill>
                  <a:schemeClr val="bg1"/>
                </a:solidFill>
                <a:latin typeface="Times New Roman" panose="02020603050405020304" pitchFamily="18" charset="0"/>
                <a:cs typeface="Times New Roman" panose="02020603050405020304" pitchFamily="18" charset="0"/>
              </a:rPr>
            </a:br>
            <a:br>
              <a:rPr lang="tr-TR" sz="1400" b="0" dirty="0">
                <a:solidFill>
                  <a:schemeClr val="bg1"/>
                </a:solidFill>
                <a:latin typeface="Times New Roman" panose="02020603050405020304" pitchFamily="18" charset="0"/>
                <a:cs typeface="Times New Roman" panose="02020603050405020304" pitchFamily="18" charset="0"/>
              </a:rPr>
            </a:br>
            <a:br>
              <a:rPr lang="tr-TR" sz="1400" b="0" dirty="0">
                <a:solidFill>
                  <a:schemeClr val="bg1"/>
                </a:solidFill>
                <a:latin typeface="Times New Roman" panose="02020603050405020304" pitchFamily="18" charset="0"/>
                <a:cs typeface="Times New Roman" panose="02020603050405020304" pitchFamily="18" charset="0"/>
              </a:rPr>
            </a:br>
            <a:r>
              <a:rPr lang="tr-TR" sz="2000" b="0" dirty="0">
                <a:solidFill>
                  <a:schemeClr val="bg1"/>
                </a:solidFill>
                <a:latin typeface="Times New Roman" panose="02020603050405020304" pitchFamily="18" charset="0"/>
                <a:cs typeface="Times New Roman" panose="02020603050405020304" pitchFamily="18" charset="0"/>
              </a:rPr>
              <a:t>Fakültemizin akademik danışmanlık hizmetleri için her bir sınıfı için bir öğretim üyemiz görevlendirilmiş ve öğretim üyelerimizin oda kapılarına danışmanlık gün ve saatlerini belirten çizelgeler asılarak web sayfamızda yayımlanmıştır.</a:t>
            </a:r>
            <a:br>
              <a:rPr lang="tr-TR" sz="2000" b="0" dirty="0">
                <a:solidFill>
                  <a:schemeClr val="bg1"/>
                </a:solidFill>
                <a:latin typeface="Times New Roman" panose="02020603050405020304" pitchFamily="18" charset="0"/>
                <a:cs typeface="Times New Roman" panose="02020603050405020304" pitchFamily="18" charset="0"/>
              </a:rPr>
            </a:br>
            <a:br>
              <a:rPr lang="tr-TR" sz="2000" b="0" dirty="0">
                <a:solidFill>
                  <a:schemeClr val="bg1"/>
                </a:solidFill>
                <a:latin typeface="Times New Roman" panose="02020603050405020304" pitchFamily="18" charset="0"/>
                <a:cs typeface="Times New Roman" panose="02020603050405020304" pitchFamily="18" charset="0"/>
              </a:rPr>
            </a:br>
            <a:endParaRPr lang="tr-TR" sz="2000" b="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9680364"/>
      </p:ext>
    </p:extLst>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3679A9-4FAE-E738-B6A3-39331B86554E}"/>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D26E0F2B-D203-2489-2E6B-A309F2948A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770ED50C-9096-8615-DAB2-3293EEBB79E6}"/>
              </a:ext>
            </a:extLst>
          </p:cNvPr>
          <p:cNvPicPr>
            <a:picLocks noChangeAspect="1"/>
          </p:cNvPicPr>
          <p:nvPr/>
        </p:nvPicPr>
        <p:blipFill>
          <a:blip r:embed="rId3"/>
          <a:srcRect l="740" t="37109" r="-1" b="7057"/>
          <a:stretch>
            <a:fillRect/>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D0CC9FBA-5209-2494-BD0E-210BCB88C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CB62CD75-0CE6-35BB-C483-D70E87763BC8}"/>
              </a:ext>
            </a:extLst>
          </p:cNvPr>
          <p:cNvSpPr>
            <a:spLocks noGrp="1"/>
          </p:cNvSpPr>
          <p:nvPr>
            <p:ph type="ctrTitle"/>
          </p:nvPr>
        </p:nvSpPr>
        <p:spPr>
          <a:xfrm>
            <a:off x="190121" y="983560"/>
            <a:ext cx="6851663" cy="3685731"/>
          </a:xfrm>
        </p:spPr>
        <p:txBody>
          <a:bodyPr anchor="t">
            <a:normAutofit/>
          </a:bodyPr>
          <a:lstStyle/>
          <a:p>
            <a:pPr algn="l"/>
            <a:r>
              <a:rPr lang="tr-TR" sz="2400" dirty="0">
                <a:solidFill>
                  <a:schemeClr val="bg1"/>
                </a:solidFill>
                <a:latin typeface="Times New Roman" panose="02020603050405020304" pitchFamily="18" charset="0"/>
                <a:cs typeface="Times New Roman" panose="02020603050405020304" pitchFamily="18" charset="0"/>
              </a:rPr>
              <a:t>DIŞ İLİŞKİLER ( ERASMUS PROGRAMLARI)</a:t>
            </a:r>
            <a:br>
              <a:rPr lang="tr-TR" sz="2400" dirty="0">
                <a:solidFill>
                  <a:schemeClr val="bg1"/>
                </a:solidFill>
                <a:latin typeface="Times New Roman" panose="02020603050405020304" pitchFamily="18" charset="0"/>
                <a:cs typeface="Times New Roman" panose="02020603050405020304" pitchFamily="18" charset="0"/>
              </a:rPr>
            </a:br>
            <a:br>
              <a:rPr lang="tr-TR" sz="2000" dirty="0">
                <a:solidFill>
                  <a:schemeClr val="bg1"/>
                </a:solidFill>
                <a:latin typeface="Times New Roman" panose="02020603050405020304" pitchFamily="18" charset="0"/>
                <a:cs typeface="Times New Roman" panose="02020603050405020304" pitchFamily="18" charset="0"/>
              </a:rPr>
            </a:br>
            <a:br>
              <a:rPr lang="tr-TR" sz="2000" dirty="0">
                <a:solidFill>
                  <a:schemeClr val="bg1"/>
                </a:solidFill>
                <a:latin typeface="Times New Roman" panose="02020603050405020304" pitchFamily="18" charset="0"/>
                <a:cs typeface="Times New Roman" panose="02020603050405020304" pitchFamily="18" charset="0"/>
              </a:rPr>
            </a:br>
            <a:br>
              <a:rPr lang="tr-TR" sz="2000" dirty="0">
                <a:solidFill>
                  <a:schemeClr val="bg1"/>
                </a:solidFill>
                <a:latin typeface="Times New Roman" panose="02020603050405020304" pitchFamily="18" charset="0"/>
                <a:cs typeface="Times New Roman" panose="02020603050405020304" pitchFamily="18" charset="0"/>
              </a:rPr>
            </a:br>
            <a:r>
              <a:rPr lang="tr-TR" sz="2000" b="0" dirty="0">
                <a:solidFill>
                  <a:schemeClr val="bg1"/>
                </a:solidFill>
                <a:latin typeface="Times New Roman" panose="02020603050405020304" pitchFamily="18" charset="0"/>
                <a:cs typeface="Times New Roman" panose="02020603050405020304" pitchFamily="18" charset="0"/>
              </a:rPr>
              <a:t>Öğrencilerimiz Üniversitemiz bünyesinde bulunan Dış İlişkiler Genel Koordinatörlüğü öncülüğünde yurt dışındaki üniversitelerle yapılan ikili anlaşmalar gereğince eğitim-öğretim hareketliliği yapabilmektedir. </a:t>
            </a:r>
          </a:p>
        </p:txBody>
      </p:sp>
    </p:spTree>
    <p:extLst>
      <p:ext uri="{BB962C8B-B14F-4D97-AF65-F5344CB8AC3E}">
        <p14:creationId xmlns:p14="http://schemas.microsoft.com/office/powerpoint/2010/main" val="1038398408"/>
      </p:ext>
    </p:extLst>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0DAAA3A-A2CD-4AD5-980F-545A81BCBD14}"/>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BB753756-60BE-D205-B35C-1AD5770E8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1BDD801A-5F6F-50BD-9F27-1EC2CDF09104}"/>
              </a:ext>
            </a:extLst>
          </p:cNvPr>
          <p:cNvPicPr>
            <a:picLocks noChangeAspect="1"/>
          </p:cNvPicPr>
          <p:nvPr/>
        </p:nvPicPr>
        <p:blipFill>
          <a:blip r:embed="rId3"/>
          <a:srcRect l="740" t="37109" r="-1" b="7057"/>
          <a:stretch>
            <a:fillRect/>
          </a:stretch>
        </p:blipFill>
        <p:spPr>
          <a:xfrm>
            <a:off x="-2" y="-2"/>
            <a:ext cx="12191980" cy="6857990"/>
          </a:xfrm>
          <a:prstGeom prst="rect">
            <a:avLst/>
          </a:prstGeom>
        </p:spPr>
      </p:pic>
      <p:sp>
        <p:nvSpPr>
          <p:cNvPr id="30" name="Rectangle 29">
            <a:extLst>
              <a:ext uri="{FF2B5EF4-FFF2-40B4-BE49-F238E27FC236}">
                <a16:creationId xmlns:a16="http://schemas.microsoft.com/office/drawing/2014/main" id="{496740A9-70E8-B207-0EA0-091BB72718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6" name="Metin kutusu 5">
            <a:extLst>
              <a:ext uri="{FF2B5EF4-FFF2-40B4-BE49-F238E27FC236}">
                <a16:creationId xmlns:a16="http://schemas.microsoft.com/office/drawing/2014/main" id="{245F293A-C3AB-F3EC-CBA9-782FD986A488}"/>
              </a:ext>
            </a:extLst>
          </p:cNvPr>
          <p:cNvSpPr txBox="1"/>
          <p:nvPr/>
        </p:nvSpPr>
        <p:spPr>
          <a:xfrm>
            <a:off x="256032" y="1627632"/>
            <a:ext cx="5102352" cy="4339650"/>
          </a:xfrm>
          <a:prstGeom prst="rect">
            <a:avLst/>
          </a:prstGeom>
          <a:noFill/>
        </p:spPr>
        <p:txBody>
          <a:bodyPr wrap="square" rtlCol="0">
            <a:spAutoFit/>
          </a:bodyPr>
          <a:lstStyle/>
          <a:p>
            <a:pPr algn="just"/>
            <a:r>
              <a:rPr lang="tr-TR" sz="2400" b="1" dirty="0">
                <a:solidFill>
                  <a:schemeClr val="bg1"/>
                </a:solidFill>
                <a:latin typeface="Times New Roman" panose="02020603050405020304" pitchFamily="18" charset="0"/>
                <a:cs typeface="Times New Roman" panose="02020603050405020304" pitchFamily="18" charset="0"/>
              </a:rPr>
              <a:t>MEMNUNİYET ANKETLERİ</a:t>
            </a:r>
          </a:p>
          <a:p>
            <a:pPr algn="just"/>
            <a:endParaRPr lang="tr-TR" dirty="0">
              <a:solidFill>
                <a:schemeClr val="bg1"/>
              </a:solidFill>
              <a:latin typeface="Times New Roman" panose="02020603050405020304" pitchFamily="18" charset="0"/>
              <a:cs typeface="Times New Roman" panose="02020603050405020304" pitchFamily="18" charset="0"/>
            </a:endParaRPr>
          </a:p>
          <a:p>
            <a:pPr algn="just"/>
            <a:r>
              <a:rPr lang="tr-TR" dirty="0">
                <a:solidFill>
                  <a:schemeClr val="bg1"/>
                </a:solidFill>
                <a:latin typeface="Times New Roman" panose="02020603050405020304" pitchFamily="18" charset="0"/>
                <a:cs typeface="Times New Roman" panose="02020603050405020304" pitchFamily="18" charset="0"/>
              </a:rPr>
              <a:t>Üniversitemizde Kalite Yönetim Koordinatörlüğü tarafından öğrencilerimize her yıl memnuniyet anketleri uygulanmaktadır. Bu anketleri dolduran öğrencilerin kişisel verileri saklı kalmakta asla 3.şahıslarla paylaşılmamaktadır. Özellikle öğretim elemanı ve derslerin değerlendirilmesi gibi anketlerde öğrenci bilgileri , öğretim elemanları ile paylaşılmamaktadır. Anket uygulamasının temel amacı hizmet kalitesini  artırmaktır. Kurumsal olarak ilerlemeye katkı sağlayan bu uygulamaların öğrencilerimiz tarafından daha özenli ve dikkatli doldurulmasını talep etmekteyiz.</a:t>
            </a:r>
          </a:p>
          <a:p>
            <a:pPr algn="just"/>
            <a:endParaRPr lang="tr-T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220590"/>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70EF795-F92A-174B-9BE1-5233917C9620}"/>
            </a:ext>
          </a:extLst>
        </p:cNvPr>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0F447467-474F-7A46-9B55-A89C6B0DA1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2">
            <a:extLst>
              <a:ext uri="{FF2B5EF4-FFF2-40B4-BE49-F238E27FC236}">
                <a16:creationId xmlns:a16="http://schemas.microsoft.com/office/drawing/2014/main" id="{C6A02E66-04BF-53E0-8520-43A2FC39B1B5}"/>
              </a:ext>
            </a:extLst>
          </p:cNvPr>
          <p:cNvPicPr>
            <a:picLocks noChangeAspect="1"/>
          </p:cNvPicPr>
          <p:nvPr/>
        </p:nvPicPr>
        <p:blipFill>
          <a:blip r:embed="rId3"/>
          <a:srcRect l="9091" t="39489" b="9375"/>
          <a:stretch>
            <a:fillRect/>
          </a:stretch>
        </p:blipFill>
        <p:spPr>
          <a:xfrm>
            <a:off x="0" y="0"/>
            <a:ext cx="11968681" cy="7093391"/>
          </a:xfrm>
          <a:prstGeom prst="rect">
            <a:avLst/>
          </a:prstGeom>
        </p:spPr>
      </p:pic>
      <p:sp>
        <p:nvSpPr>
          <p:cNvPr id="37" name="Rectangle 36">
            <a:extLst>
              <a:ext uri="{FF2B5EF4-FFF2-40B4-BE49-F238E27FC236}">
                <a16:creationId xmlns:a16="http://schemas.microsoft.com/office/drawing/2014/main" id="{A9CCD9CD-49AE-3D3E-923B-81ECD3FBF7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581985" y="-752015"/>
            <a:ext cx="6858000" cy="8362030"/>
          </a:xfrm>
          <a:prstGeom prst="rect">
            <a:avLst/>
          </a:prstGeom>
          <a:gradFill>
            <a:gsLst>
              <a:gs pos="0">
                <a:srgbClr val="000000">
                  <a:alpha val="0"/>
                </a:srgbClr>
              </a:gs>
              <a:gs pos="55000">
                <a:srgbClr val="000000">
                  <a:alpha val="50000"/>
                </a:srgbClr>
              </a:gs>
              <a:gs pos="100000">
                <a:srgbClr val="000000">
                  <a:alpha val="6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4F59A67-4E43-F060-41FA-2075E0775FB9}"/>
              </a:ext>
            </a:extLst>
          </p:cNvPr>
          <p:cNvSpPr>
            <a:spLocks noGrp="1"/>
          </p:cNvSpPr>
          <p:nvPr>
            <p:ph type="ctrTitle"/>
          </p:nvPr>
        </p:nvSpPr>
        <p:spPr>
          <a:xfrm>
            <a:off x="126748" y="864607"/>
            <a:ext cx="9080626" cy="4074059"/>
          </a:xfrm>
        </p:spPr>
        <p:txBody>
          <a:bodyPr>
            <a:normAutofit fontScale="90000"/>
          </a:bodyPr>
          <a:lstStyle/>
          <a:p>
            <a:pPr algn="r"/>
            <a:r>
              <a:rPr lang="tr-TR" dirty="0">
                <a:solidFill>
                  <a:srgbClr val="FFFFFF"/>
                </a:solidFill>
              </a:rPr>
              <a:t>ALKÜ DİŞ HEKİMLİĞİ FAKÜLTESİ</a:t>
            </a:r>
            <a:br>
              <a:rPr lang="tr-TR" dirty="0">
                <a:solidFill>
                  <a:srgbClr val="FFFFFF"/>
                </a:solidFill>
              </a:rPr>
            </a:br>
            <a:r>
              <a:rPr lang="tr-TR" dirty="0">
                <a:solidFill>
                  <a:srgbClr val="FFFFFF"/>
                </a:solidFill>
              </a:rPr>
              <a:t> </a:t>
            </a:r>
            <a:br>
              <a:rPr lang="tr-TR" dirty="0">
                <a:solidFill>
                  <a:srgbClr val="FFFFFF"/>
                </a:solidFill>
              </a:rPr>
            </a:br>
            <a:r>
              <a:rPr lang="tr-TR" dirty="0">
                <a:solidFill>
                  <a:srgbClr val="FFFFFF"/>
                </a:solidFill>
              </a:rPr>
              <a:t>KONAKLI MAH. MUSTAFA KEMAL BULV.NO: 82 </a:t>
            </a:r>
            <a:br>
              <a:rPr lang="tr-TR" dirty="0">
                <a:solidFill>
                  <a:srgbClr val="FFFFFF"/>
                </a:solidFill>
              </a:rPr>
            </a:br>
            <a:r>
              <a:rPr lang="tr-TR" dirty="0">
                <a:solidFill>
                  <a:srgbClr val="FFFFFF"/>
                </a:solidFill>
              </a:rPr>
              <a:t>KONAKLI/ALANYA</a:t>
            </a:r>
            <a:br>
              <a:rPr lang="tr-TR" dirty="0">
                <a:solidFill>
                  <a:srgbClr val="FFFFFF"/>
                </a:solidFill>
              </a:rPr>
            </a:br>
            <a:br>
              <a:rPr lang="tr-TR" dirty="0">
                <a:solidFill>
                  <a:srgbClr val="FFFFFF"/>
                </a:solidFill>
              </a:rPr>
            </a:br>
            <a:r>
              <a:rPr lang="tr-TR" dirty="0">
                <a:solidFill>
                  <a:srgbClr val="FFFFFF"/>
                </a:solidFill>
              </a:rPr>
              <a:t>TEL: 0242 510 61 40 </a:t>
            </a:r>
            <a:br>
              <a:rPr lang="tr-TR" dirty="0">
                <a:solidFill>
                  <a:srgbClr val="FFFFFF"/>
                </a:solidFill>
              </a:rPr>
            </a:br>
            <a:r>
              <a:rPr lang="tr-TR" dirty="0">
                <a:solidFill>
                  <a:srgbClr val="FFFFFF"/>
                </a:solidFill>
              </a:rPr>
              <a:t>MAİL: DİS@ALANYA.EDU.TR</a:t>
            </a:r>
          </a:p>
        </p:txBody>
      </p:sp>
    </p:spTree>
    <p:extLst>
      <p:ext uri="{BB962C8B-B14F-4D97-AF65-F5344CB8AC3E}">
        <p14:creationId xmlns:p14="http://schemas.microsoft.com/office/powerpoint/2010/main" val="380920657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5B41174-937A-B080-D624-4CCB97A53CAC}"/>
            </a:ext>
          </a:extLst>
        </p:cNvPr>
        <p:cNvGrpSpPr/>
        <p:nvPr/>
      </p:nvGrpSpPr>
      <p:grpSpPr>
        <a:xfrm>
          <a:off x="0" y="0"/>
          <a:ext cx="0" cy="0"/>
          <a:chOff x="0" y="0"/>
          <a:chExt cx="0" cy="0"/>
        </a:xfrm>
      </p:grpSpPr>
      <p:sp>
        <p:nvSpPr>
          <p:cNvPr id="17" name="Rectangle 12">
            <a:extLst>
              <a:ext uri="{FF2B5EF4-FFF2-40B4-BE49-F238E27FC236}">
                <a16:creationId xmlns:a16="http://schemas.microsoft.com/office/drawing/2014/main" id="{7A57836F-40C1-C31D-6E6B-B9B3160935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97512E63-EF71-BD46-BBBB-76901D4CD9F6}"/>
              </a:ext>
            </a:extLst>
          </p:cNvPr>
          <p:cNvPicPr>
            <a:picLocks noChangeAspect="1"/>
          </p:cNvPicPr>
          <p:nvPr/>
        </p:nvPicPr>
        <p:blipFill>
          <a:blip r:embed="rId3"/>
          <a:srcRect l="740" t="37109" r="-1" b="7057"/>
          <a:stretch>
            <a:fillRect/>
          </a:stretch>
        </p:blipFill>
        <p:spPr>
          <a:xfrm>
            <a:off x="65550" y="-2"/>
            <a:ext cx="12191980" cy="6857990"/>
          </a:xfrm>
          <a:prstGeom prst="rect">
            <a:avLst/>
          </a:prstGeom>
        </p:spPr>
      </p:pic>
      <p:sp>
        <p:nvSpPr>
          <p:cNvPr id="18" name="Rectangle 14">
            <a:extLst>
              <a:ext uri="{FF2B5EF4-FFF2-40B4-BE49-F238E27FC236}">
                <a16:creationId xmlns:a16="http://schemas.microsoft.com/office/drawing/2014/main" id="{9BB9079E-6137-D0DD-B353-16B4F48ED8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9F0D2F19-CC29-82AB-15F9-0C3CA2E60B2C}"/>
              </a:ext>
            </a:extLst>
          </p:cNvPr>
          <p:cNvSpPr>
            <a:spLocks noGrp="1"/>
          </p:cNvSpPr>
          <p:nvPr>
            <p:ph type="ctrTitle"/>
          </p:nvPr>
        </p:nvSpPr>
        <p:spPr>
          <a:xfrm>
            <a:off x="320040" y="1343979"/>
            <a:ext cx="6511640" cy="2898837"/>
          </a:xfrm>
        </p:spPr>
        <p:txBody>
          <a:bodyPr anchor="t">
            <a:normAutofit/>
          </a:bodyPr>
          <a:lstStyle/>
          <a:p>
            <a:pPr algn="just"/>
            <a:br>
              <a:rPr lang="tr-TR" sz="2000" dirty="0"/>
            </a:br>
            <a:r>
              <a:rPr lang="tr-TR" sz="2000" b="0" dirty="0">
                <a:solidFill>
                  <a:schemeClr val="bg1"/>
                </a:solidFill>
                <a:latin typeface="Times New Roman" panose="02020603050405020304" pitchFamily="18" charset="0"/>
                <a:cs typeface="Times New Roman" panose="02020603050405020304" pitchFamily="18" charset="0"/>
              </a:rPr>
              <a:t>Üniversitemiz, Türkiye Büyük Millet Meclisinde 31 Mart 2015 tarihinde kabul edilen ve 23 Nisan 2015 tarihli Resmi </a:t>
            </a:r>
            <a:r>
              <a:rPr lang="tr-TR" sz="2000" b="0" dirty="0" err="1">
                <a:solidFill>
                  <a:schemeClr val="bg1"/>
                </a:solidFill>
                <a:latin typeface="Times New Roman" panose="02020603050405020304" pitchFamily="18" charset="0"/>
                <a:cs typeface="Times New Roman" panose="02020603050405020304" pitchFamily="18" charset="0"/>
              </a:rPr>
              <a:t>Gazete'de</a:t>
            </a:r>
            <a:r>
              <a:rPr lang="tr-TR" sz="2000" b="0" dirty="0">
                <a:solidFill>
                  <a:schemeClr val="bg1"/>
                </a:solidFill>
                <a:latin typeface="Times New Roman" panose="02020603050405020304" pitchFamily="18" charset="0"/>
                <a:cs typeface="Times New Roman" panose="02020603050405020304" pitchFamily="18" charset="0"/>
              </a:rPr>
              <a:t> yayınlanan 6640 sayılı “Yükseköğretim Kurumları Teşkilatı Kanunu ile Bazı Kanun ve Kanun Hükmünde Kararnamelerde Değişiklik Yapılmasına Dair Kanuna” uyarınca, 2809 sayılı kanuna eklenen “Ek Madde 161” gereğince Antalya’nın Alanya ilçesinde kurulmuştur.</a:t>
            </a:r>
            <a:endParaRPr lang="tr-TR" sz="1600" b="0" dirty="0">
              <a:solidFill>
                <a:schemeClr val="bg1"/>
              </a:solidFill>
              <a:latin typeface="Times New Roman" panose="02020603050405020304" pitchFamily="18" charset="0"/>
              <a:cs typeface="Times New Roman" panose="02020603050405020304" pitchFamily="18" charset="0"/>
            </a:endParaRPr>
          </a:p>
        </p:txBody>
      </p:sp>
      <p:sp>
        <p:nvSpPr>
          <p:cNvPr id="3" name="Metin kutusu 2">
            <a:extLst>
              <a:ext uri="{FF2B5EF4-FFF2-40B4-BE49-F238E27FC236}">
                <a16:creationId xmlns:a16="http://schemas.microsoft.com/office/drawing/2014/main" id="{B2DF471B-9830-9C01-1094-AA116C09A251}"/>
              </a:ext>
            </a:extLst>
          </p:cNvPr>
          <p:cNvSpPr txBox="1"/>
          <p:nvPr/>
        </p:nvSpPr>
        <p:spPr>
          <a:xfrm>
            <a:off x="1088136" y="691171"/>
            <a:ext cx="5294376" cy="461665"/>
          </a:xfrm>
          <a:prstGeom prst="rect">
            <a:avLst/>
          </a:prstGeom>
          <a:noFill/>
        </p:spPr>
        <p:txBody>
          <a:bodyPr wrap="square" rtlCol="0">
            <a:spAutoFit/>
          </a:bodyPr>
          <a:lstStyle/>
          <a:p>
            <a:r>
              <a:rPr lang="tr-TR" sz="2400" b="1" dirty="0">
                <a:solidFill>
                  <a:schemeClr val="bg1">
                    <a:lumMod val="95000"/>
                    <a:lumOff val="5000"/>
                  </a:schemeClr>
                </a:solidFill>
                <a:latin typeface="Times New Roman" panose="02020603050405020304" pitchFamily="18" charset="0"/>
                <a:cs typeface="Times New Roman" panose="02020603050405020304" pitchFamily="18" charset="0"/>
              </a:rPr>
              <a:t>ALKÜ TARİHÇESİ </a:t>
            </a:r>
          </a:p>
        </p:txBody>
      </p:sp>
    </p:spTree>
    <p:extLst>
      <p:ext uri="{BB962C8B-B14F-4D97-AF65-F5344CB8AC3E}">
        <p14:creationId xmlns:p14="http://schemas.microsoft.com/office/powerpoint/2010/main" val="681783962"/>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376A448-C5C1-9CFA-7A24-66D6C8B86CE9}"/>
            </a:ext>
          </a:extLst>
        </p:cNvPr>
        <p:cNvGrpSpPr/>
        <p:nvPr/>
      </p:nvGrpSpPr>
      <p:grpSpPr>
        <a:xfrm>
          <a:off x="0" y="0"/>
          <a:ext cx="0" cy="0"/>
          <a:chOff x="0" y="0"/>
          <a:chExt cx="0" cy="0"/>
        </a:xfrm>
      </p:grpSpPr>
      <p:sp>
        <p:nvSpPr>
          <p:cNvPr id="17" name="Rectangle 12">
            <a:extLst>
              <a:ext uri="{FF2B5EF4-FFF2-40B4-BE49-F238E27FC236}">
                <a16:creationId xmlns:a16="http://schemas.microsoft.com/office/drawing/2014/main" id="{BA0F21F8-A6EE-6074-EA62-39F342E8DD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8E7B28C0-80CB-D7AB-4656-9BC4182FD0C9}"/>
              </a:ext>
            </a:extLst>
          </p:cNvPr>
          <p:cNvPicPr>
            <a:picLocks noChangeAspect="1"/>
          </p:cNvPicPr>
          <p:nvPr/>
        </p:nvPicPr>
        <p:blipFill>
          <a:blip r:embed="rId3"/>
          <a:srcRect l="740" t="37109" r="-1" b="7057"/>
          <a:stretch>
            <a:fillRect/>
          </a:stretch>
        </p:blipFill>
        <p:spPr>
          <a:xfrm>
            <a:off x="20" y="10"/>
            <a:ext cx="12191980" cy="6857990"/>
          </a:xfrm>
          <a:prstGeom prst="rect">
            <a:avLst/>
          </a:prstGeom>
        </p:spPr>
      </p:pic>
      <p:sp>
        <p:nvSpPr>
          <p:cNvPr id="18" name="Rectangle 14">
            <a:extLst>
              <a:ext uri="{FF2B5EF4-FFF2-40B4-BE49-F238E27FC236}">
                <a16:creationId xmlns:a16="http://schemas.microsoft.com/office/drawing/2014/main" id="{B71B145F-592A-A091-8D2A-9212779CBC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6E2CC410-DAF8-B428-90C5-F2CC3D313D85}"/>
              </a:ext>
            </a:extLst>
          </p:cNvPr>
          <p:cNvSpPr>
            <a:spLocks noGrp="1"/>
          </p:cNvSpPr>
          <p:nvPr>
            <p:ph type="ctrTitle"/>
          </p:nvPr>
        </p:nvSpPr>
        <p:spPr>
          <a:xfrm>
            <a:off x="286506" y="603314"/>
            <a:ext cx="7824222" cy="5422582"/>
          </a:xfrm>
        </p:spPr>
        <p:txBody>
          <a:bodyPr anchor="t">
            <a:normAutofit fontScale="90000"/>
          </a:bodyPr>
          <a:lstStyle/>
          <a:p>
            <a:pPr algn="l"/>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REKTÖRLÜK TANITIM</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Rektör</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Prof. Dr. Kenan Ahmet TÜRKDOĞAN</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Rektör Yardımcıları</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-Prof. Dr. Atıf BAYRAMOĞLU</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-Prof. Dr. Mehmet KILIÇ</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-Prof. Dr. Oğuz KARAHAN</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Genel Sekreter</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Hüseyin ER</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Fakülteler</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İktisadi, İdari ve Sosyal Bilimler Fakültesi ➢ Rafet Kayış Mühendislik Fakültesi➢ Eğitim Fakültesi ➢ Tıp Fakültesi ➢ Diş Hekimliği Fakültesi ➢ Sağlık Bilimleri Fakültesi ➢ Spor Bilimleri Fakültesi ➢ Turizm Fakültesi ➢ Sanat, Tasarım ve Mimarlık Fakültesi ➢ Gazipaşa Havacılık ve Uzay Bilimleri Fakültesi</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Yüksekokul</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Yabancı Diler Yüksekokulu</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MYO</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Alanya Ticaret ve Sanayi Odası Meslek Yüksekokulu ➢ Akseki Meslek Yüksekokulu ➢ Gazipaşa Mustafa Rahmi </a:t>
            </a:r>
            <a:r>
              <a:rPr lang="tr-TR" sz="1400" b="0" dirty="0" err="1">
                <a:solidFill>
                  <a:schemeClr val="bg1">
                    <a:lumMod val="95000"/>
                    <a:lumOff val="5000"/>
                  </a:schemeClr>
                </a:solidFill>
                <a:latin typeface="Times New Roman" panose="02020603050405020304" pitchFamily="18" charset="0"/>
                <a:cs typeface="Times New Roman" panose="02020603050405020304" pitchFamily="18" charset="0"/>
              </a:rPr>
              <a:t>Büyükbalı</a:t>
            </a: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 Meslek Yüksekokulu ➢ Alanya Ticaret ve Sanayi Odası Turizm Meslek Yüksekokulu ➢ Sağlık Hizmetleri Meslek Yüksekokulu</a:t>
            </a:r>
            <a:b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b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dirty="0">
                <a:solidFill>
                  <a:schemeClr val="bg1">
                    <a:lumMod val="95000"/>
                    <a:lumOff val="5000"/>
                  </a:schemeClr>
                </a:solidFill>
                <a:latin typeface="Times New Roman" panose="02020603050405020304" pitchFamily="18" charset="0"/>
                <a:cs typeface="Times New Roman" panose="02020603050405020304" pitchFamily="18" charset="0"/>
              </a:rPr>
              <a:t>Enstitü</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r>
              <a:rPr lang="tr-TR" sz="1400" b="0" dirty="0">
                <a:solidFill>
                  <a:schemeClr val="bg1">
                    <a:lumMod val="95000"/>
                    <a:lumOff val="5000"/>
                  </a:schemeClr>
                </a:solidFill>
                <a:latin typeface="Times New Roman" panose="02020603050405020304" pitchFamily="18" charset="0"/>
                <a:cs typeface="Times New Roman" panose="02020603050405020304" pitchFamily="18" charset="0"/>
              </a:rPr>
              <a:t>Lisansüstü Eğitim Enstitüsü</a:t>
            </a:r>
            <a:br>
              <a:rPr lang="tr-TR" sz="1400" dirty="0">
                <a:solidFill>
                  <a:schemeClr val="bg1">
                    <a:lumMod val="95000"/>
                    <a:lumOff val="5000"/>
                  </a:schemeClr>
                </a:solidFill>
                <a:latin typeface="Times New Roman" panose="02020603050405020304" pitchFamily="18" charset="0"/>
                <a:cs typeface="Times New Roman" panose="02020603050405020304" pitchFamily="18" charset="0"/>
              </a:rPr>
            </a:br>
            <a:endParaRPr lang="tr-TR" sz="1400" dirty="0">
              <a:solidFill>
                <a:schemeClr val="bg1">
                  <a:lumMod val="95000"/>
                  <a:lumOff val="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8272599"/>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01E7CC-C38A-EE16-24F0-FCB6FF0CDC09}"/>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6E448DB1-4196-18A6-15DA-C72635C1B1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6699DDAB-FD08-0813-F57C-18EB58E04425}"/>
              </a:ext>
            </a:extLst>
          </p:cNvPr>
          <p:cNvPicPr>
            <a:picLocks noChangeAspect="1"/>
          </p:cNvPicPr>
          <p:nvPr/>
        </p:nvPicPr>
        <p:blipFill>
          <a:blip r:embed="rId3"/>
          <a:srcRect l="740" t="37109" r="-1" b="7057"/>
          <a:stretch>
            <a:fillRect/>
          </a:stretch>
        </p:blipFill>
        <p:spPr>
          <a:xfrm>
            <a:off x="176778" y="109748"/>
            <a:ext cx="12191980" cy="6857990"/>
          </a:xfrm>
          <a:prstGeom prst="rect">
            <a:avLst/>
          </a:prstGeom>
        </p:spPr>
      </p:pic>
      <p:sp>
        <p:nvSpPr>
          <p:cNvPr id="30" name="Rectangle 29">
            <a:extLst>
              <a:ext uri="{FF2B5EF4-FFF2-40B4-BE49-F238E27FC236}">
                <a16:creationId xmlns:a16="http://schemas.microsoft.com/office/drawing/2014/main" id="{76A10D8F-D463-70E5-239B-17AD65EF43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EFFAD05D-1004-6103-0E47-D6C78A530508}"/>
              </a:ext>
            </a:extLst>
          </p:cNvPr>
          <p:cNvSpPr>
            <a:spLocks noGrp="1"/>
          </p:cNvSpPr>
          <p:nvPr>
            <p:ph type="ctrTitle"/>
          </p:nvPr>
        </p:nvSpPr>
        <p:spPr>
          <a:xfrm>
            <a:off x="259074" y="474839"/>
            <a:ext cx="7805934" cy="2670697"/>
          </a:xfrm>
        </p:spPr>
        <p:txBody>
          <a:bodyPr anchor="t">
            <a:normAutofit fontScale="90000"/>
          </a:bodyPr>
          <a:lstStyle/>
          <a:p>
            <a:pPr algn="just"/>
            <a:br>
              <a:rPr lang="tr-TR" sz="1600" dirty="0">
                <a:solidFill>
                  <a:schemeClr val="bg1"/>
                </a:solidFill>
              </a:rPr>
            </a:br>
            <a:br>
              <a:rPr lang="tr-TR" sz="1600" b="0" dirty="0">
                <a:solidFill>
                  <a:schemeClr val="bg1"/>
                </a:solidFill>
              </a:rPr>
            </a:br>
            <a:br>
              <a:rPr lang="tr-TR" sz="1600" b="0" dirty="0">
                <a:solidFill>
                  <a:schemeClr val="bg1"/>
                </a:solidFill>
              </a:rPr>
            </a:br>
            <a:r>
              <a:rPr lang="tr-TR" sz="1600" b="0" dirty="0">
                <a:solidFill>
                  <a:schemeClr val="bg1"/>
                </a:solidFill>
                <a:latin typeface="Times New Roman" panose="02020603050405020304" pitchFamily="18" charset="0"/>
                <a:cs typeface="Times New Roman" panose="02020603050405020304" pitchFamily="18" charset="0"/>
              </a:rPr>
              <a:t>Alanya Alaaddin Keykubat Üniversitesi Yaşam Merkezi ve Merkezi Yemekhane binası yaklaşık 11 bin metrekare kapalı alanı ile öğrenci ve personeline hizmet vermektedir. Üniversitemiz öğrenci, akademik ve idari personelin beslenme ihtiyaçları Sağlık, Kültür ve Spor Daire Başkanlığına bağlı yemekhaneden karşılanmaktadır. Öğrenci, akademik ve idari personele hizmet alımı yapılarak, dört çeşit yemek verilmektedir. Yemek menüleri diyetisyenlerimiz tarafından öğrencilerimizin memnuniyeti, bir öğünde almaları gereken enerji ve besin öğeleri göz önünde bulundurularak yeterli ve dengeli olacak şekilde düzenlenmekte olup, hijyen kurallarına dikkat edilerek Kampüs içerisinde ALKÜ Yaşam Merkezinde bulunan mutfağımızda hazırlanmaktadır. Mutfak ve yemekhanelerimiz her ay düzenli olarak ilaçlanmaktadır.</a:t>
            </a:r>
            <a:endParaRPr lang="tr-TR" sz="2000" b="0" dirty="0">
              <a:solidFill>
                <a:schemeClr val="bg1"/>
              </a:solidFill>
              <a:latin typeface="Times New Roman" panose="02020603050405020304" pitchFamily="18" charset="0"/>
              <a:cs typeface="Times New Roman" panose="02020603050405020304" pitchFamily="18" charset="0"/>
            </a:endParaRPr>
          </a:p>
        </p:txBody>
      </p:sp>
      <p:sp>
        <p:nvSpPr>
          <p:cNvPr id="3" name="Metin kutusu 2">
            <a:extLst>
              <a:ext uri="{FF2B5EF4-FFF2-40B4-BE49-F238E27FC236}">
                <a16:creationId xmlns:a16="http://schemas.microsoft.com/office/drawing/2014/main" id="{ECBC9822-FA30-44BA-378E-D7A912ABFC65}"/>
              </a:ext>
            </a:extLst>
          </p:cNvPr>
          <p:cNvSpPr txBox="1"/>
          <p:nvPr/>
        </p:nvSpPr>
        <p:spPr>
          <a:xfrm>
            <a:off x="274300" y="266077"/>
            <a:ext cx="6190488" cy="307777"/>
          </a:xfrm>
          <a:prstGeom prst="rect">
            <a:avLst/>
          </a:prstGeom>
          <a:noFill/>
        </p:spPr>
        <p:txBody>
          <a:bodyPr wrap="square" rtlCol="0">
            <a:spAutoFit/>
          </a:bodyPr>
          <a:lstStyle/>
          <a:p>
            <a:r>
              <a:rPr lang="tr-TR" sz="1400" b="1" dirty="0">
                <a:solidFill>
                  <a:schemeClr val="bg1"/>
                </a:solidFill>
                <a:latin typeface="Times New Roman" panose="02020603050405020304" pitchFamily="18" charset="0"/>
                <a:cs typeface="Times New Roman" panose="02020603050405020304" pitchFamily="18" charset="0"/>
              </a:rPr>
              <a:t>ÜNİVERSİTE İMKANLAR (YEMEKHANE KÜTÜPHANE)</a:t>
            </a:r>
            <a:endParaRPr lang="tr-TR" sz="1400" b="1" dirty="0">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59727489-3A95-553F-500A-84D126E8DD01}"/>
              </a:ext>
            </a:extLst>
          </p:cNvPr>
          <p:cNvSpPr txBox="1"/>
          <p:nvPr/>
        </p:nvSpPr>
        <p:spPr>
          <a:xfrm>
            <a:off x="259074" y="690538"/>
            <a:ext cx="3645394" cy="369332"/>
          </a:xfrm>
          <a:prstGeom prst="rect">
            <a:avLst/>
          </a:prstGeom>
          <a:noFill/>
        </p:spPr>
        <p:txBody>
          <a:bodyPr wrap="square" rtlCol="0">
            <a:spAutoFit/>
          </a:bodyPr>
          <a:lstStyle/>
          <a:p>
            <a:r>
              <a:rPr lang="tr-TR" sz="1400" b="1" dirty="0">
                <a:solidFill>
                  <a:schemeClr val="bg1"/>
                </a:solidFill>
                <a:latin typeface="Times New Roman" panose="02020603050405020304" pitchFamily="18" charset="0"/>
                <a:cs typeface="Times New Roman" panose="02020603050405020304" pitchFamily="18" charset="0"/>
              </a:rPr>
              <a:t>Beslenme</a:t>
            </a:r>
            <a:r>
              <a:rPr lang="tr-TR" b="1" dirty="0">
                <a:solidFill>
                  <a:schemeClr val="bg1"/>
                </a:solidFill>
              </a:rPr>
              <a:t> </a:t>
            </a:r>
            <a:r>
              <a:rPr lang="tr-TR" sz="1400" b="1" dirty="0">
                <a:solidFill>
                  <a:schemeClr val="bg1"/>
                </a:solidFill>
                <a:latin typeface="Times New Roman" panose="02020603050405020304" pitchFamily="18" charset="0"/>
                <a:cs typeface="Times New Roman" panose="02020603050405020304" pitchFamily="18" charset="0"/>
              </a:rPr>
              <a:t>Hizmetleri</a:t>
            </a:r>
            <a:endParaRPr lang="tr-TR" sz="1400" b="1" dirty="0">
              <a:latin typeface="Times New Roman" panose="02020603050405020304" pitchFamily="18" charset="0"/>
              <a:cs typeface="Times New Roman" panose="02020603050405020304" pitchFamily="18" charset="0"/>
            </a:endParaRPr>
          </a:p>
        </p:txBody>
      </p:sp>
      <p:sp>
        <p:nvSpPr>
          <p:cNvPr id="6" name="Metin kutusu 5">
            <a:extLst>
              <a:ext uri="{FF2B5EF4-FFF2-40B4-BE49-F238E27FC236}">
                <a16:creationId xmlns:a16="http://schemas.microsoft.com/office/drawing/2014/main" id="{7CDEC9C4-C393-8B6F-6CF5-E346AD4D0A5E}"/>
              </a:ext>
            </a:extLst>
          </p:cNvPr>
          <p:cNvSpPr txBox="1"/>
          <p:nvPr/>
        </p:nvSpPr>
        <p:spPr>
          <a:xfrm>
            <a:off x="259074" y="2938789"/>
            <a:ext cx="3986784" cy="523220"/>
          </a:xfrm>
          <a:prstGeom prst="rect">
            <a:avLst/>
          </a:prstGeom>
          <a:noFill/>
        </p:spPr>
        <p:txBody>
          <a:bodyPr wrap="square" rtlCol="0">
            <a:spAutoFit/>
          </a:bodyPr>
          <a:lstStyle/>
          <a:p>
            <a:r>
              <a:rPr lang="tr-TR" sz="1400" b="1" dirty="0">
                <a:solidFill>
                  <a:schemeClr val="bg1"/>
                </a:solidFill>
                <a:latin typeface="Times New Roman" panose="02020603050405020304" pitchFamily="18" charset="0"/>
                <a:cs typeface="Times New Roman" panose="02020603050405020304" pitchFamily="18" charset="0"/>
              </a:rPr>
              <a:t>Kütüphane</a:t>
            </a:r>
            <a:r>
              <a:rPr lang="tr-TR" sz="1400" dirty="0">
                <a:latin typeface="Times New Roman" panose="02020603050405020304" pitchFamily="18" charset="0"/>
                <a:cs typeface="Times New Roman" panose="02020603050405020304" pitchFamily="18" charset="0"/>
              </a:rPr>
              <a:t> </a:t>
            </a:r>
            <a:r>
              <a:rPr lang="tr-TR" sz="1400" b="1" dirty="0">
                <a:solidFill>
                  <a:schemeClr val="bg1"/>
                </a:solidFill>
                <a:latin typeface="Times New Roman" panose="02020603050405020304" pitchFamily="18" charset="0"/>
                <a:cs typeface="Times New Roman" panose="02020603050405020304" pitchFamily="18" charset="0"/>
              </a:rPr>
              <a:t>Hizmetleri</a:t>
            </a:r>
          </a:p>
          <a:p>
            <a:endParaRPr lang="tr-TR" sz="1400" dirty="0">
              <a:latin typeface="Times New Roman" panose="02020603050405020304" pitchFamily="18" charset="0"/>
              <a:cs typeface="Times New Roman" panose="02020603050405020304" pitchFamily="18" charset="0"/>
            </a:endParaRPr>
          </a:p>
        </p:txBody>
      </p:sp>
      <p:sp>
        <p:nvSpPr>
          <p:cNvPr id="8" name="Metin kutusu 7">
            <a:extLst>
              <a:ext uri="{FF2B5EF4-FFF2-40B4-BE49-F238E27FC236}">
                <a16:creationId xmlns:a16="http://schemas.microsoft.com/office/drawing/2014/main" id="{E98345F6-979C-FAB9-04C6-A7E7EC8DE540}"/>
              </a:ext>
            </a:extLst>
          </p:cNvPr>
          <p:cNvSpPr txBox="1"/>
          <p:nvPr/>
        </p:nvSpPr>
        <p:spPr>
          <a:xfrm>
            <a:off x="259074" y="3255284"/>
            <a:ext cx="7805934" cy="1384995"/>
          </a:xfrm>
          <a:prstGeom prst="rect">
            <a:avLst/>
          </a:prstGeom>
          <a:noFill/>
        </p:spPr>
        <p:txBody>
          <a:bodyPr wrap="square" rtlCol="0">
            <a:spAutoFit/>
          </a:bodyPr>
          <a:lstStyle/>
          <a:p>
            <a:pPr algn="just"/>
            <a:r>
              <a:rPr lang="tr-TR" sz="1400" dirty="0">
                <a:solidFill>
                  <a:schemeClr val="bg1"/>
                </a:solidFill>
                <a:latin typeface="Times New Roman" panose="02020603050405020304" pitchFamily="18" charset="0"/>
                <a:cs typeface="Times New Roman" panose="02020603050405020304" pitchFamily="18" charset="0"/>
              </a:rPr>
              <a:t>Alanya Alaaddin Keykubat Üniversitesi Kütüphane ve Dokümantasyon Daire Başkanlığı, 2005-2006 eğitim öğretim yılında Akdeniz Üniversitesi Kestel Yerleşkesi İşletme Fakültesi binasının ikinci katında birim kütüphanesi olarak kurulmuştur. 2017-2024 yılları arasında Rafet Kayış Mühendislik Fakültesi bodrum katında hizmet vermiştir.05.02.2024 tarihi itibariyle Rektörlük binası -1. katta hizmet vermeye devam etmektedir. Üniversitemiz 19.04.2024 tarihli Senato Kararı ile kütüphaneye Prof. Dr. Fuat SEZGİN Merkez Kütüphanesi adı verilmiştir. </a:t>
            </a:r>
          </a:p>
        </p:txBody>
      </p:sp>
      <p:sp>
        <p:nvSpPr>
          <p:cNvPr id="9" name="Metin kutusu 8">
            <a:extLst>
              <a:ext uri="{FF2B5EF4-FFF2-40B4-BE49-F238E27FC236}">
                <a16:creationId xmlns:a16="http://schemas.microsoft.com/office/drawing/2014/main" id="{4D6AB16D-E6EB-0E62-F7E9-0EB014D42385}"/>
              </a:ext>
            </a:extLst>
          </p:cNvPr>
          <p:cNvSpPr txBox="1"/>
          <p:nvPr/>
        </p:nvSpPr>
        <p:spPr>
          <a:xfrm>
            <a:off x="274300" y="4640279"/>
            <a:ext cx="3630168" cy="954107"/>
          </a:xfrm>
          <a:prstGeom prst="rect">
            <a:avLst/>
          </a:prstGeom>
          <a:noFill/>
        </p:spPr>
        <p:txBody>
          <a:bodyPr wrap="square" rtlCol="0">
            <a:spAutoFit/>
          </a:bodyPr>
          <a:lstStyle/>
          <a:p>
            <a:r>
              <a:rPr lang="tr-TR" sz="1400" dirty="0">
                <a:solidFill>
                  <a:schemeClr val="bg1"/>
                </a:solidFill>
                <a:latin typeface="Times New Roman" panose="02020603050405020304" pitchFamily="18" charset="0"/>
                <a:cs typeface="Times New Roman" panose="02020603050405020304" pitchFamily="18" charset="0"/>
              </a:rPr>
              <a:t>Çalışma saatleri;</a:t>
            </a:r>
          </a:p>
          <a:p>
            <a:r>
              <a:rPr lang="tr-TR" sz="1400" dirty="0">
                <a:solidFill>
                  <a:schemeClr val="bg1"/>
                </a:solidFill>
                <a:latin typeface="Times New Roman" panose="02020603050405020304" pitchFamily="18" charset="0"/>
                <a:cs typeface="Times New Roman" panose="02020603050405020304" pitchFamily="18" charset="0"/>
              </a:rPr>
              <a:t>Hafta içi: 08.30-17.30</a:t>
            </a:r>
          </a:p>
          <a:p>
            <a:r>
              <a:rPr lang="tr-TR" sz="1400" dirty="0">
                <a:solidFill>
                  <a:schemeClr val="bg1"/>
                </a:solidFill>
                <a:latin typeface="Times New Roman" panose="02020603050405020304" pitchFamily="18" charset="0"/>
                <a:cs typeface="Times New Roman" panose="02020603050405020304" pitchFamily="18" charset="0"/>
              </a:rPr>
              <a:t>Hafta sonu: Kapalı</a:t>
            </a:r>
          </a:p>
          <a:p>
            <a:r>
              <a:rPr lang="tr-TR" sz="1400" dirty="0">
                <a:solidFill>
                  <a:schemeClr val="bg1"/>
                </a:solidFill>
                <a:latin typeface="Times New Roman" panose="02020603050405020304" pitchFamily="18" charset="0"/>
                <a:cs typeface="Times New Roman" panose="02020603050405020304" pitchFamily="18" charset="0"/>
              </a:rPr>
              <a:t>Kütüphane çalışma salonu 7/24 açıktır.</a:t>
            </a:r>
          </a:p>
        </p:txBody>
      </p:sp>
    </p:spTree>
    <p:extLst>
      <p:ext uri="{BB962C8B-B14F-4D97-AF65-F5344CB8AC3E}">
        <p14:creationId xmlns:p14="http://schemas.microsoft.com/office/powerpoint/2010/main" val="2739856492"/>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3FF6367-BAAA-E4DE-D156-4934B2094691}"/>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FED7325A-62BB-D5A6-7DE7-95168DDE3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3D0DA26D-A79D-36C9-906C-25EF7075864F}"/>
              </a:ext>
            </a:extLst>
          </p:cNvPr>
          <p:cNvPicPr>
            <a:picLocks noChangeAspect="1"/>
          </p:cNvPicPr>
          <p:nvPr/>
        </p:nvPicPr>
        <p:blipFill>
          <a:blip r:embed="rId3"/>
          <a:srcRect l="740" t="37109" r="-1" b="7057"/>
          <a:stretch>
            <a:fillRect/>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5D14D1CF-7E9E-D1D1-869A-C3FBEC0CE2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34A987C6-D694-8742-36D3-8A9BC01D6394}"/>
              </a:ext>
            </a:extLst>
          </p:cNvPr>
          <p:cNvSpPr>
            <a:spLocks noGrp="1"/>
          </p:cNvSpPr>
          <p:nvPr>
            <p:ph type="ctrTitle"/>
          </p:nvPr>
        </p:nvSpPr>
        <p:spPr>
          <a:xfrm>
            <a:off x="140202" y="1143000"/>
            <a:ext cx="7495038" cy="2221992"/>
          </a:xfrm>
        </p:spPr>
        <p:txBody>
          <a:bodyPr anchor="t">
            <a:normAutofit fontScale="90000"/>
          </a:bodyPr>
          <a:lstStyle/>
          <a:p>
            <a:pPr algn="just"/>
            <a:br>
              <a:rPr lang="tr-TR" sz="1400" dirty="0">
                <a:solidFill>
                  <a:schemeClr val="bg1"/>
                </a:solidFill>
                <a:latin typeface="Times New Roman" panose="02020603050405020304" pitchFamily="18" charset="0"/>
                <a:cs typeface="Times New Roman" panose="02020603050405020304" pitchFamily="18" charset="0"/>
              </a:rPr>
            </a:br>
            <a:r>
              <a:rPr lang="tr-TR" sz="1400" dirty="0">
                <a:solidFill>
                  <a:schemeClr val="bg1"/>
                </a:solidFill>
                <a:latin typeface="Times New Roman" panose="02020603050405020304" pitchFamily="18" charset="0"/>
                <a:cs typeface="Times New Roman" panose="02020603050405020304" pitchFamily="18" charset="0"/>
              </a:rPr>
              <a:t>            </a:t>
            </a:r>
            <a:r>
              <a:rPr lang="tr-TR" sz="1600" b="0" dirty="0">
                <a:solidFill>
                  <a:schemeClr val="bg1"/>
                </a:solidFill>
                <a:latin typeface="Times New Roman" panose="02020603050405020304" pitchFamily="18" charset="0"/>
                <a:cs typeface="Times New Roman" panose="02020603050405020304" pitchFamily="18" charset="0"/>
              </a:rPr>
              <a:t>Diş Hekimliği Fakültemiz Alanya Alaaddin Keykubat Üniversitesi bünyesinde, 13 Haziran 2016 tarihli ve 2016/8969 sayılı Bakanlar Kurulu kararı ve 03 Ağustos 2016 tarihli ve 29790 sayılı resmî gazetede yayımlanması ile resmen kurulmuştur. Antalya ilinde kurulan devlet üniversitesi bünyesindeki ikinci diş hekimliği fakültesi olma özelliğine sahiptir. Yine bu kapsamda sağlık hizmeti vermek üzere Diş Hekimliği Uygulama ve Araştırma Merkezimiz kurulmuş ve 2018 yılı aralık ayından itibaren hasta kabulüne başlamıştır. Üniversite Konaklı yerleşkesinde 14000 m2 arazi üzerinde kurulu toplam 3500 m2 kapalı alana sahip binada sağlık hizmeti vermektedir. </a:t>
            </a:r>
            <a:br>
              <a:rPr lang="tr-TR" sz="1600" b="0" dirty="0">
                <a:solidFill>
                  <a:schemeClr val="bg1"/>
                </a:solidFill>
                <a:latin typeface="Times New Roman" panose="02020603050405020304" pitchFamily="18" charset="0"/>
                <a:cs typeface="Times New Roman" panose="02020603050405020304" pitchFamily="18" charset="0"/>
              </a:rPr>
            </a:br>
            <a:br>
              <a:rPr lang="tr-TR" sz="1600" b="0" dirty="0">
                <a:solidFill>
                  <a:schemeClr val="bg1"/>
                </a:solidFill>
                <a:latin typeface="Times New Roman" panose="02020603050405020304" pitchFamily="18" charset="0"/>
                <a:cs typeface="Times New Roman" panose="02020603050405020304" pitchFamily="18" charset="0"/>
              </a:rPr>
            </a:br>
            <a:endParaRPr lang="tr-TR" sz="1600" b="0" dirty="0">
              <a:solidFill>
                <a:schemeClr val="bg1"/>
              </a:solidFill>
              <a:latin typeface="Times New Roman" panose="02020603050405020304" pitchFamily="18" charset="0"/>
              <a:cs typeface="Times New Roman" panose="02020603050405020304" pitchFamily="18" charset="0"/>
            </a:endParaRPr>
          </a:p>
        </p:txBody>
      </p:sp>
      <p:sp>
        <p:nvSpPr>
          <p:cNvPr id="3" name="Metin kutusu 2">
            <a:extLst>
              <a:ext uri="{FF2B5EF4-FFF2-40B4-BE49-F238E27FC236}">
                <a16:creationId xmlns:a16="http://schemas.microsoft.com/office/drawing/2014/main" id="{D250A0C4-3B66-8D74-11C3-ADBD7F9DEC3F}"/>
              </a:ext>
            </a:extLst>
          </p:cNvPr>
          <p:cNvSpPr txBox="1"/>
          <p:nvPr/>
        </p:nvSpPr>
        <p:spPr>
          <a:xfrm>
            <a:off x="219456" y="758952"/>
            <a:ext cx="3675888" cy="307777"/>
          </a:xfrm>
          <a:prstGeom prst="rect">
            <a:avLst/>
          </a:prstGeom>
          <a:noFill/>
        </p:spPr>
        <p:txBody>
          <a:bodyPr wrap="square" rtlCol="0">
            <a:spAutoFit/>
          </a:bodyPr>
          <a:lstStyle/>
          <a:p>
            <a:r>
              <a:rPr lang="tr-TR" sz="1400" b="1" dirty="0">
                <a:solidFill>
                  <a:schemeClr val="bg1"/>
                </a:solidFill>
                <a:latin typeface="Times New Roman" panose="02020603050405020304" pitchFamily="18" charset="0"/>
                <a:cs typeface="Times New Roman" panose="02020603050405020304" pitchFamily="18" charset="0"/>
              </a:rPr>
              <a:t>FAKÜLTEMİZ</a:t>
            </a:r>
            <a:endParaRPr lang="tr-TR" sz="1400" b="1" dirty="0"/>
          </a:p>
        </p:txBody>
      </p:sp>
      <p:sp>
        <p:nvSpPr>
          <p:cNvPr id="5" name="Metin kutusu 4">
            <a:extLst>
              <a:ext uri="{FF2B5EF4-FFF2-40B4-BE49-F238E27FC236}">
                <a16:creationId xmlns:a16="http://schemas.microsoft.com/office/drawing/2014/main" id="{CEFB61FE-F852-CECF-E083-BD3E877A29AD}"/>
              </a:ext>
            </a:extLst>
          </p:cNvPr>
          <p:cNvSpPr txBox="1"/>
          <p:nvPr/>
        </p:nvSpPr>
        <p:spPr>
          <a:xfrm>
            <a:off x="1783080" y="3785616"/>
            <a:ext cx="184731" cy="369332"/>
          </a:xfrm>
          <a:prstGeom prst="rect">
            <a:avLst/>
          </a:prstGeom>
          <a:noFill/>
        </p:spPr>
        <p:txBody>
          <a:bodyPr wrap="none" rtlCol="0">
            <a:spAutoFit/>
          </a:bodyPr>
          <a:lstStyle/>
          <a:p>
            <a:endParaRPr lang="tr-TR" dirty="0"/>
          </a:p>
        </p:txBody>
      </p:sp>
      <p:sp>
        <p:nvSpPr>
          <p:cNvPr id="6" name="Metin kutusu 5">
            <a:extLst>
              <a:ext uri="{FF2B5EF4-FFF2-40B4-BE49-F238E27FC236}">
                <a16:creationId xmlns:a16="http://schemas.microsoft.com/office/drawing/2014/main" id="{B8318E35-74E5-BD1E-6B15-8D16E9AABD72}"/>
              </a:ext>
            </a:extLst>
          </p:cNvPr>
          <p:cNvSpPr txBox="1"/>
          <p:nvPr/>
        </p:nvSpPr>
        <p:spPr>
          <a:xfrm>
            <a:off x="54864" y="2963543"/>
            <a:ext cx="7495038" cy="1815882"/>
          </a:xfrm>
          <a:prstGeom prst="rect">
            <a:avLst/>
          </a:prstGeom>
          <a:noFill/>
        </p:spPr>
        <p:txBody>
          <a:bodyPr wrap="square" rtlCol="0">
            <a:spAutoFit/>
          </a:bodyPr>
          <a:lstStyle/>
          <a:p>
            <a:pPr algn="just"/>
            <a:r>
              <a:rPr lang="tr-TR" sz="1400" dirty="0">
                <a:solidFill>
                  <a:schemeClr val="bg1"/>
                </a:solidFill>
                <a:latin typeface="Times New Roman" panose="02020603050405020304" pitchFamily="18" charset="0"/>
                <a:cs typeface="Times New Roman" panose="02020603050405020304" pitchFamily="18" charset="0"/>
              </a:rPr>
              <a:t>            Klinik Diş Hekimliği Bilimleri Bölümü altında ise 8 Anabilim Dalı kurulmuş olup, bu Anabilim Dalları; Ağız Diş ve Çene Cerrahisi, Ağız Diş ve Çene Radyolojisi, Diş Hastalıkları ve Tedavisi, Endodonti, Ortodonti, Pedodonti, </a:t>
            </a:r>
            <a:r>
              <a:rPr lang="tr-TR" sz="1400" dirty="0" err="1">
                <a:solidFill>
                  <a:schemeClr val="bg1"/>
                </a:solidFill>
                <a:latin typeface="Times New Roman" panose="02020603050405020304" pitchFamily="18" charset="0"/>
                <a:cs typeface="Times New Roman" panose="02020603050405020304" pitchFamily="18" charset="0"/>
              </a:rPr>
              <a:t>Periodontoloji</a:t>
            </a:r>
            <a:r>
              <a:rPr lang="tr-TR" sz="1400" dirty="0">
                <a:solidFill>
                  <a:schemeClr val="bg1"/>
                </a:solidFill>
                <a:latin typeface="Times New Roman" panose="02020603050405020304" pitchFamily="18" charset="0"/>
                <a:cs typeface="Times New Roman" panose="02020603050405020304" pitchFamily="18" charset="0"/>
              </a:rPr>
              <a:t> ve Protetik Diş Tedavisi Anabilim Dallarından oluşmaktadır. Bunlara bağlı olarak da ilgili klinikler kurulmuştur. 2018-2019 eğitim-öğretim yılında diş hekimliği lisans programına ilk öğrenciler kabul edilmiştir. Toplam mevcut öğrenci sayımız 418’dir. 4. ve 5. sınıf öğrencilerimiz kliniklerde staj eğitimi görmektedir. 2025 yılı itibari ile Anabilim Dallarında 19 öğretim üyesi ve 72 araştırma görevlisi bulunmaktadır. İdari personel (hemşire, tekniker, memur vd.) sayısı ise 40’dır</a:t>
            </a:r>
            <a:endParaRPr lang="tr-TR"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2833827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5DD2F4F-3EDD-4431-E2C6-728F43D71FFD}"/>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9D7D2406-D761-67B1-7886-87EF5987F9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513D9606-CE0F-586C-A002-F8CA29DEB7C0}"/>
              </a:ext>
            </a:extLst>
          </p:cNvPr>
          <p:cNvPicPr>
            <a:picLocks noChangeAspect="1"/>
          </p:cNvPicPr>
          <p:nvPr/>
        </p:nvPicPr>
        <p:blipFill>
          <a:blip r:embed="rId3"/>
          <a:srcRect l="740" t="37109" r="-1" b="7057"/>
          <a:stretch>
            <a:fillRect/>
          </a:stretch>
        </p:blipFill>
        <p:spPr>
          <a:xfrm>
            <a:off x="20" y="43297"/>
            <a:ext cx="12191980" cy="6857990"/>
          </a:xfrm>
          <a:prstGeom prst="rect">
            <a:avLst/>
          </a:prstGeom>
        </p:spPr>
      </p:pic>
      <p:sp>
        <p:nvSpPr>
          <p:cNvPr id="30" name="Rectangle 29">
            <a:extLst>
              <a:ext uri="{FF2B5EF4-FFF2-40B4-BE49-F238E27FC236}">
                <a16:creationId xmlns:a16="http://schemas.microsoft.com/office/drawing/2014/main" id="{FB2F4257-72E5-C1B0-DA01-CA50389F32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F3DB9854-C1A1-A94C-1B3E-9B3D2D0AE127}"/>
              </a:ext>
            </a:extLst>
          </p:cNvPr>
          <p:cNvSpPr>
            <a:spLocks noGrp="1"/>
          </p:cNvSpPr>
          <p:nvPr>
            <p:ph type="ctrTitle"/>
          </p:nvPr>
        </p:nvSpPr>
        <p:spPr>
          <a:xfrm>
            <a:off x="176778" y="43297"/>
            <a:ext cx="2008638" cy="338517"/>
          </a:xfrm>
        </p:spPr>
        <p:txBody>
          <a:bodyPr anchor="t">
            <a:normAutofit fontScale="90000"/>
          </a:bodyPr>
          <a:lstStyle/>
          <a:p>
            <a:pPr algn="l"/>
            <a:r>
              <a:rPr lang="tr-TR" sz="1400" dirty="0">
                <a:solidFill>
                  <a:schemeClr val="bg1"/>
                </a:solidFill>
                <a:latin typeface="Times New Roman" panose="02020603050405020304" pitchFamily="18" charset="0"/>
                <a:cs typeface="Times New Roman" panose="02020603050405020304" pitchFamily="18" charset="0"/>
              </a:rPr>
              <a:t>FAKÜLTE </a:t>
            </a:r>
            <a:r>
              <a:rPr lang="tr-TR" sz="1300" dirty="0">
                <a:solidFill>
                  <a:schemeClr val="bg1"/>
                </a:solidFill>
                <a:latin typeface="Times New Roman" panose="02020603050405020304" pitchFamily="18" charset="0"/>
                <a:cs typeface="Times New Roman" panose="02020603050405020304" pitchFamily="18" charset="0"/>
              </a:rPr>
              <a:t>YÖNETİMİ</a:t>
            </a:r>
            <a:br>
              <a:rPr lang="tr-TR" dirty="0"/>
            </a:br>
            <a:endParaRPr lang="tr-TR" sz="2000" dirty="0"/>
          </a:p>
        </p:txBody>
      </p:sp>
      <p:sp>
        <p:nvSpPr>
          <p:cNvPr id="3" name="Metin kutusu 2">
            <a:extLst>
              <a:ext uri="{FF2B5EF4-FFF2-40B4-BE49-F238E27FC236}">
                <a16:creationId xmlns:a16="http://schemas.microsoft.com/office/drawing/2014/main" id="{F5B5182E-7EC1-7315-6CFD-BAE3B826D76C}"/>
              </a:ext>
            </a:extLst>
          </p:cNvPr>
          <p:cNvSpPr txBox="1"/>
          <p:nvPr/>
        </p:nvSpPr>
        <p:spPr>
          <a:xfrm>
            <a:off x="176778" y="274447"/>
            <a:ext cx="5748534" cy="830997"/>
          </a:xfrm>
          <a:prstGeom prst="rect">
            <a:avLst/>
          </a:prstGeom>
          <a:noFill/>
        </p:spPr>
        <p:txBody>
          <a:bodyPr wrap="square" rtlCol="0">
            <a:spAutoFit/>
          </a:bodyPr>
          <a:lstStyle/>
          <a:p>
            <a:r>
              <a:rPr lang="tr-TR" sz="1200" dirty="0">
                <a:solidFill>
                  <a:schemeClr val="bg1"/>
                </a:solidFill>
                <a:latin typeface="Times New Roman" panose="02020603050405020304" pitchFamily="18" charset="0"/>
                <a:cs typeface="Times New Roman" panose="02020603050405020304" pitchFamily="18" charset="0"/>
              </a:rPr>
              <a:t>Prof. Dr. Mehmet AKIN   Dekan</a:t>
            </a:r>
          </a:p>
          <a:p>
            <a:r>
              <a:rPr lang="tr-TR" sz="1200" dirty="0">
                <a:solidFill>
                  <a:schemeClr val="bg1"/>
                </a:solidFill>
                <a:latin typeface="Times New Roman" panose="02020603050405020304" pitchFamily="18" charset="0"/>
                <a:cs typeface="Times New Roman" panose="02020603050405020304" pitchFamily="18" charset="0"/>
              </a:rPr>
              <a:t>Doç. Dr. Hayri AKMAN Dekan</a:t>
            </a:r>
            <a:r>
              <a:rPr lang="tr-TR" sz="1200" b="1" dirty="0">
                <a:solidFill>
                  <a:schemeClr val="bg1"/>
                </a:solidFill>
                <a:latin typeface="Times New Roman" panose="02020603050405020304" pitchFamily="18" charset="0"/>
                <a:cs typeface="Times New Roman" panose="02020603050405020304" pitchFamily="18" charset="0"/>
              </a:rPr>
              <a:t> </a:t>
            </a:r>
            <a:r>
              <a:rPr lang="tr-TR" sz="1200" dirty="0">
                <a:solidFill>
                  <a:schemeClr val="bg1"/>
                </a:solidFill>
                <a:latin typeface="Times New Roman" panose="02020603050405020304" pitchFamily="18" charset="0"/>
                <a:cs typeface="Times New Roman" panose="02020603050405020304" pitchFamily="18" charset="0"/>
              </a:rPr>
              <a:t>Yrd. ( Eğitim İşleri Sorumlusu)</a:t>
            </a:r>
          </a:p>
          <a:p>
            <a:r>
              <a:rPr lang="tr-TR" sz="1200" dirty="0">
                <a:solidFill>
                  <a:schemeClr val="bg1"/>
                </a:solidFill>
                <a:latin typeface="Times New Roman" panose="02020603050405020304" pitchFamily="18" charset="0"/>
                <a:cs typeface="Times New Roman" panose="02020603050405020304" pitchFamily="18" charset="0"/>
              </a:rPr>
              <a:t>Dr. Öğr. Üyesi Tansu ÇİMEN Dekan Yrd. ( İdari İşler Sorumlusu)</a:t>
            </a:r>
          </a:p>
          <a:p>
            <a:r>
              <a:rPr lang="tr-TR" sz="1200" dirty="0">
                <a:solidFill>
                  <a:schemeClr val="bg1"/>
                </a:solidFill>
                <a:latin typeface="Times New Roman" panose="02020603050405020304" pitchFamily="18" charset="0"/>
                <a:cs typeface="Times New Roman" panose="02020603050405020304" pitchFamily="18" charset="0"/>
              </a:rPr>
              <a:t>Yavuz YILDIRIM Fakülte Sekreteri</a:t>
            </a:r>
          </a:p>
        </p:txBody>
      </p:sp>
      <p:sp>
        <p:nvSpPr>
          <p:cNvPr id="5" name="Metin kutusu 4">
            <a:extLst>
              <a:ext uri="{FF2B5EF4-FFF2-40B4-BE49-F238E27FC236}">
                <a16:creationId xmlns:a16="http://schemas.microsoft.com/office/drawing/2014/main" id="{74E43AC8-8702-1DFA-D13E-1B60A8F77466}"/>
              </a:ext>
            </a:extLst>
          </p:cNvPr>
          <p:cNvSpPr txBox="1"/>
          <p:nvPr/>
        </p:nvSpPr>
        <p:spPr>
          <a:xfrm>
            <a:off x="176778" y="1520946"/>
            <a:ext cx="8065008" cy="4893647"/>
          </a:xfrm>
          <a:prstGeom prst="rect">
            <a:avLst/>
          </a:prstGeom>
          <a:noFill/>
        </p:spPr>
        <p:txBody>
          <a:bodyPr wrap="square" rtlCol="0">
            <a:spAutoFit/>
          </a:bodyPr>
          <a:lstStyle/>
          <a:p>
            <a:r>
              <a:rPr lang="tr-TR" sz="1200" dirty="0">
                <a:solidFill>
                  <a:schemeClr val="bg1"/>
                </a:solidFill>
                <a:latin typeface="Times New Roman" panose="02020603050405020304" pitchFamily="18" charset="0"/>
                <a:cs typeface="Times New Roman" panose="02020603050405020304" pitchFamily="18" charset="0"/>
              </a:rPr>
              <a:t>Ortodonti Anabilim Dalı  Başkanı Prof. Dr. Mehmet AKIN</a:t>
            </a:r>
          </a:p>
          <a:p>
            <a:r>
              <a:rPr lang="tr-TR" sz="1200" dirty="0">
                <a:solidFill>
                  <a:schemeClr val="bg1"/>
                </a:solidFill>
                <a:latin typeface="Times New Roman" panose="02020603050405020304" pitchFamily="18" charset="0"/>
                <a:cs typeface="Times New Roman" panose="02020603050405020304" pitchFamily="18" charset="0"/>
              </a:rPr>
              <a:t>Dr. Öğr. Üyesi Filiz USLU Öğretim Üyesi</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a:solidFill>
                  <a:schemeClr val="bg1"/>
                </a:solidFill>
                <a:latin typeface="Times New Roman" panose="02020603050405020304" pitchFamily="18" charset="0"/>
                <a:cs typeface="Times New Roman" panose="02020603050405020304" pitchFamily="18" charset="0"/>
              </a:rPr>
              <a:t>Ağız, Diş ve Çene Cerrahisi Anabilim Dalı Başkanı Prof. Dr. Mehmet Kemal TÜMER</a:t>
            </a:r>
          </a:p>
          <a:p>
            <a:r>
              <a:rPr lang="tr-TR" sz="1200" dirty="0">
                <a:solidFill>
                  <a:schemeClr val="bg1"/>
                </a:solidFill>
                <a:latin typeface="Times New Roman" panose="02020603050405020304" pitchFamily="18" charset="0"/>
                <a:cs typeface="Times New Roman" panose="02020603050405020304" pitchFamily="18" charset="0"/>
              </a:rPr>
              <a:t>Dr. Öğr. Üyesi Emre AKKAŞ  Öğretim Üyesi</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err="1">
                <a:solidFill>
                  <a:schemeClr val="bg1"/>
                </a:solidFill>
                <a:latin typeface="Times New Roman" panose="02020603050405020304" pitchFamily="18" charset="0"/>
                <a:cs typeface="Times New Roman" panose="02020603050405020304" pitchFamily="18" charset="0"/>
              </a:rPr>
              <a:t>Periodontoloji</a:t>
            </a:r>
            <a:r>
              <a:rPr lang="tr-TR" sz="1200" dirty="0">
                <a:solidFill>
                  <a:schemeClr val="bg1"/>
                </a:solidFill>
                <a:latin typeface="Times New Roman" panose="02020603050405020304" pitchFamily="18" charset="0"/>
                <a:cs typeface="Times New Roman" panose="02020603050405020304" pitchFamily="18" charset="0"/>
              </a:rPr>
              <a:t> Anabilim Dalı Başkanı Doç. Dr. Mustafa ÖZAY USLU</a:t>
            </a:r>
          </a:p>
          <a:p>
            <a:r>
              <a:rPr lang="tr-TR" sz="1200" dirty="0">
                <a:solidFill>
                  <a:schemeClr val="bg1"/>
                </a:solidFill>
                <a:latin typeface="Times New Roman" panose="02020603050405020304" pitchFamily="18" charset="0"/>
                <a:cs typeface="Times New Roman" panose="02020603050405020304" pitchFamily="18" charset="0"/>
              </a:rPr>
              <a:t>Dr. Öğr. Üyesi Bilge KARCI Öğretim Üyesi</a:t>
            </a:r>
          </a:p>
          <a:p>
            <a:r>
              <a:rPr lang="tr-TR" sz="1200" dirty="0">
                <a:solidFill>
                  <a:schemeClr val="bg1"/>
                </a:solidFill>
                <a:latin typeface="Times New Roman" panose="02020603050405020304" pitchFamily="18" charset="0"/>
                <a:cs typeface="Times New Roman" panose="02020603050405020304" pitchFamily="18" charset="0"/>
              </a:rPr>
              <a:t>Dr. Öğr. Üyesi Kevser SÖKMEN Öğretim Üyesi</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a:solidFill>
                  <a:schemeClr val="bg1"/>
                </a:solidFill>
                <a:latin typeface="Times New Roman" panose="02020603050405020304" pitchFamily="18" charset="0"/>
                <a:cs typeface="Times New Roman" panose="02020603050405020304" pitchFamily="18" charset="0"/>
              </a:rPr>
              <a:t>Pedodonti Anabilim Dalı Başkanı Doç. Dr. Gül KESKİN</a:t>
            </a:r>
          </a:p>
          <a:p>
            <a:r>
              <a:rPr lang="tr-TR" sz="1200" dirty="0">
                <a:solidFill>
                  <a:schemeClr val="bg1"/>
                </a:solidFill>
                <a:latin typeface="Times New Roman" panose="02020603050405020304" pitchFamily="18" charset="0"/>
                <a:cs typeface="Times New Roman" panose="02020603050405020304" pitchFamily="18" charset="0"/>
              </a:rPr>
              <a:t>Doç. Dr. Koray SÜRME Öğretim Üyesi</a:t>
            </a:r>
          </a:p>
          <a:p>
            <a:r>
              <a:rPr lang="tr-TR" sz="1200" dirty="0">
                <a:solidFill>
                  <a:schemeClr val="bg1"/>
                </a:solidFill>
                <a:latin typeface="Times New Roman" panose="02020603050405020304" pitchFamily="18" charset="0"/>
                <a:cs typeface="Times New Roman" panose="02020603050405020304" pitchFamily="18" charset="0"/>
              </a:rPr>
              <a:t>Doç. Dr. Hayri AKMAN Öğretim Üyesi</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a:solidFill>
                  <a:schemeClr val="bg1"/>
                </a:solidFill>
                <a:latin typeface="Times New Roman" panose="02020603050405020304" pitchFamily="18" charset="0"/>
                <a:cs typeface="Times New Roman" panose="02020603050405020304" pitchFamily="18" charset="0"/>
              </a:rPr>
              <a:t>Protetik Diş Tedavisi Anabilim Dalı Başkanı Doç. Dr. Erhan GÜLER</a:t>
            </a:r>
          </a:p>
          <a:p>
            <a:r>
              <a:rPr lang="tr-TR" sz="1200" dirty="0">
                <a:solidFill>
                  <a:schemeClr val="bg1"/>
                </a:solidFill>
                <a:latin typeface="Times New Roman" panose="02020603050405020304" pitchFamily="18" charset="0"/>
                <a:cs typeface="Times New Roman" panose="02020603050405020304" pitchFamily="18" charset="0"/>
              </a:rPr>
              <a:t>Doç. Dr. Numan TATAR Öğretim Üyesi</a:t>
            </a:r>
          </a:p>
          <a:p>
            <a:r>
              <a:rPr lang="tr-TR" sz="1200" dirty="0">
                <a:solidFill>
                  <a:schemeClr val="bg1"/>
                </a:solidFill>
                <a:latin typeface="Times New Roman" panose="02020603050405020304" pitchFamily="18" charset="0"/>
                <a:cs typeface="Times New Roman" panose="02020603050405020304" pitchFamily="18" charset="0"/>
              </a:rPr>
              <a:t>Dr. Öğr. Üyesi Deniz YILMAZ Öğretim Üyesi</a:t>
            </a:r>
          </a:p>
          <a:p>
            <a:r>
              <a:rPr lang="tr-TR" sz="1200" dirty="0">
                <a:solidFill>
                  <a:schemeClr val="bg1"/>
                </a:solidFill>
                <a:latin typeface="Times New Roman" panose="02020603050405020304" pitchFamily="18" charset="0"/>
                <a:cs typeface="Times New Roman" panose="02020603050405020304" pitchFamily="18" charset="0"/>
              </a:rPr>
              <a:t>Dr. Öğr. Üyesi Emine Dilara ÇOLPAK Öğretim Üyesi</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a:solidFill>
                  <a:schemeClr val="bg1"/>
                </a:solidFill>
                <a:latin typeface="Times New Roman" panose="02020603050405020304" pitchFamily="18" charset="0"/>
                <a:cs typeface="Times New Roman" panose="02020603050405020304" pitchFamily="18" charset="0"/>
              </a:rPr>
              <a:t>Endodonti Anabilim Dalı Başkanı Dr. Öğr. Üyesi Hatice BÜYÜKÖZER ÖZKAN</a:t>
            </a:r>
          </a:p>
          <a:p>
            <a:r>
              <a:rPr lang="tr-TR" sz="1200" dirty="0">
                <a:solidFill>
                  <a:schemeClr val="bg1"/>
                </a:solidFill>
                <a:latin typeface="Times New Roman" panose="02020603050405020304" pitchFamily="18" charset="0"/>
                <a:cs typeface="Times New Roman" panose="02020603050405020304" pitchFamily="18" charset="0"/>
              </a:rPr>
              <a:t> </a:t>
            </a:r>
          </a:p>
          <a:p>
            <a:r>
              <a:rPr lang="tr-TR" sz="1200" dirty="0">
                <a:solidFill>
                  <a:schemeClr val="bg1"/>
                </a:solidFill>
                <a:latin typeface="Times New Roman" panose="02020603050405020304" pitchFamily="18" charset="0"/>
                <a:cs typeface="Times New Roman" panose="02020603050405020304" pitchFamily="18" charset="0"/>
              </a:rPr>
              <a:t>Ağız, Diş ve Çene Radyolojisi Anabilim Dalı Başkanı Dr. Öğr. Üyesi Tansu ÇİMEN</a:t>
            </a:r>
          </a:p>
          <a:p>
            <a:r>
              <a:rPr lang="tr-TR" sz="1200" dirty="0">
                <a:solidFill>
                  <a:schemeClr val="bg1"/>
                </a:solidFill>
                <a:latin typeface="Times New Roman" panose="02020603050405020304" pitchFamily="18" charset="0"/>
                <a:cs typeface="Times New Roman" panose="02020603050405020304" pitchFamily="18" charset="0"/>
              </a:rPr>
              <a:t>Dr. Öğr. Üyesi Yunus Yiğit SAKA Öğretim Üyesi</a:t>
            </a:r>
          </a:p>
          <a:p>
            <a:endParaRPr lang="tr-TR" sz="1200" dirty="0">
              <a:solidFill>
                <a:schemeClr val="bg1"/>
              </a:solidFill>
              <a:latin typeface="Times New Roman" panose="02020603050405020304" pitchFamily="18" charset="0"/>
              <a:cs typeface="Times New Roman" panose="02020603050405020304" pitchFamily="18" charset="0"/>
            </a:endParaRPr>
          </a:p>
          <a:p>
            <a:r>
              <a:rPr lang="tr-TR" sz="1200" dirty="0">
                <a:solidFill>
                  <a:schemeClr val="bg1"/>
                </a:solidFill>
                <a:latin typeface="Times New Roman" panose="02020603050405020304" pitchFamily="18" charset="0"/>
                <a:cs typeface="Times New Roman" panose="02020603050405020304" pitchFamily="18" charset="0"/>
              </a:rPr>
              <a:t>Restoratif Diş Tedavisi Anabilim Dalı Başkanı Dr. Öğr. Üyesi Çilem BULUT </a:t>
            </a:r>
          </a:p>
        </p:txBody>
      </p:sp>
      <p:sp>
        <p:nvSpPr>
          <p:cNvPr id="6" name="Metin kutusu 5">
            <a:extLst>
              <a:ext uri="{FF2B5EF4-FFF2-40B4-BE49-F238E27FC236}">
                <a16:creationId xmlns:a16="http://schemas.microsoft.com/office/drawing/2014/main" id="{FAF9098A-F948-941F-4E29-4025E5C1213B}"/>
              </a:ext>
            </a:extLst>
          </p:cNvPr>
          <p:cNvSpPr txBox="1"/>
          <p:nvPr/>
        </p:nvSpPr>
        <p:spPr>
          <a:xfrm>
            <a:off x="176778" y="1228556"/>
            <a:ext cx="5093208" cy="292388"/>
          </a:xfrm>
          <a:prstGeom prst="rect">
            <a:avLst/>
          </a:prstGeom>
          <a:noFill/>
        </p:spPr>
        <p:txBody>
          <a:bodyPr wrap="square" rtlCol="0">
            <a:spAutoFit/>
          </a:bodyPr>
          <a:lstStyle/>
          <a:p>
            <a:r>
              <a:rPr lang="tr-TR" sz="1300" b="1" dirty="0">
                <a:solidFill>
                  <a:schemeClr val="bg1"/>
                </a:solidFill>
                <a:latin typeface="Times New Roman" panose="02020603050405020304" pitchFamily="18" charset="0"/>
                <a:cs typeface="Times New Roman" panose="02020603050405020304" pitchFamily="18" charset="0"/>
              </a:rPr>
              <a:t>ANABİLİM DALI BAŞKANLARI VE ÖĞRETİM ÜYELERİ</a:t>
            </a:r>
          </a:p>
        </p:txBody>
      </p:sp>
    </p:spTree>
    <p:extLst>
      <p:ext uri="{BB962C8B-B14F-4D97-AF65-F5344CB8AC3E}">
        <p14:creationId xmlns:p14="http://schemas.microsoft.com/office/powerpoint/2010/main" val="2965066338"/>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58A3A1-BED9-768E-6194-DA35FCF1D524}"/>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B1FF6830-8C82-CCFA-D480-9F1A55F40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hlinkClick r:id="rId3" action="ppaction://hlinksldjump"/>
            <a:extLst>
              <a:ext uri="{FF2B5EF4-FFF2-40B4-BE49-F238E27FC236}">
                <a16:creationId xmlns:a16="http://schemas.microsoft.com/office/drawing/2014/main" id="{6371C3CB-CB3B-32CA-B980-EACBC8EEE31D}"/>
              </a:ext>
            </a:extLst>
          </p:cNvPr>
          <p:cNvPicPr>
            <a:picLocks noChangeAspect="1"/>
          </p:cNvPicPr>
          <p:nvPr/>
        </p:nvPicPr>
        <p:blipFill>
          <a:blip r:embed="rId4"/>
          <a:srcRect l="740" t="37109" r="-1" b="7057"/>
          <a:stretch>
            <a:fillRect/>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368C42B4-9EF7-5EC0-A122-9F062F7DF2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A91BFE52-3BDE-2719-DF84-F1B89AD7BCF6}"/>
              </a:ext>
            </a:extLst>
          </p:cNvPr>
          <p:cNvSpPr>
            <a:spLocks noGrp="1"/>
          </p:cNvSpPr>
          <p:nvPr>
            <p:ph type="ctrTitle"/>
          </p:nvPr>
        </p:nvSpPr>
        <p:spPr>
          <a:xfrm>
            <a:off x="498348" y="448052"/>
            <a:ext cx="6103620" cy="411479"/>
          </a:xfrm>
        </p:spPr>
        <p:txBody>
          <a:bodyPr anchor="t">
            <a:normAutofit fontScale="90000"/>
          </a:bodyPr>
          <a:lstStyle/>
          <a:p>
            <a:pPr algn="l"/>
            <a:r>
              <a:rPr lang="tr-TR" sz="2700" dirty="0">
                <a:solidFill>
                  <a:schemeClr val="bg1"/>
                </a:solidFill>
                <a:latin typeface="Times New Roman" panose="02020603050405020304" pitchFamily="18" charset="0"/>
                <a:cs typeface="Times New Roman" panose="02020603050405020304" pitchFamily="18" charset="0"/>
              </a:rPr>
              <a:t>DEKANA YAZ (QR) UYGULAMASI</a:t>
            </a:r>
            <a:br>
              <a:rPr lang="tr-TR" dirty="0"/>
            </a:br>
            <a:endParaRPr lang="tr-TR" sz="2000" dirty="0"/>
          </a:p>
        </p:txBody>
      </p:sp>
      <p:sp>
        <p:nvSpPr>
          <p:cNvPr id="5" name="Metin kutusu 4">
            <a:extLst>
              <a:ext uri="{FF2B5EF4-FFF2-40B4-BE49-F238E27FC236}">
                <a16:creationId xmlns:a16="http://schemas.microsoft.com/office/drawing/2014/main" id="{2885EC6E-E7CF-F09D-3B5F-4A6036E8A9CB}"/>
              </a:ext>
            </a:extLst>
          </p:cNvPr>
          <p:cNvSpPr txBox="1"/>
          <p:nvPr/>
        </p:nvSpPr>
        <p:spPr>
          <a:xfrm>
            <a:off x="219456" y="1527048"/>
            <a:ext cx="6665976" cy="1077218"/>
          </a:xfrm>
          <a:prstGeom prst="rect">
            <a:avLst/>
          </a:prstGeom>
          <a:noFill/>
        </p:spPr>
        <p:txBody>
          <a:bodyPr wrap="square" rtlCol="0">
            <a:spAutoFit/>
          </a:bodyPr>
          <a:lstStyle/>
          <a:p>
            <a:pPr algn="just"/>
            <a:r>
              <a:rPr lang="tr-TR" sz="1600" dirty="0">
                <a:solidFill>
                  <a:schemeClr val="bg1"/>
                </a:solidFill>
                <a:latin typeface="Times New Roman" panose="02020603050405020304" pitchFamily="18" charset="0"/>
                <a:cs typeface="Times New Roman" panose="02020603050405020304" pitchFamily="18" charset="0"/>
              </a:rPr>
              <a:t>Bu uygulama ile görüş, istek, sorun vb. taleplerinizi fakültemiz Web sayfasında bulunan Dekana Yaz sekmesinden ilgili bilgileri doldurarak iletilebileceği gibi fakültemiz binasında bulunan Dekana Yaz (QR) uygulaması ile de talepler iletilebilmektedir.</a:t>
            </a:r>
          </a:p>
        </p:txBody>
      </p:sp>
      <p:sp>
        <p:nvSpPr>
          <p:cNvPr id="6" name="Metin kutusu 5">
            <a:extLst>
              <a:ext uri="{FF2B5EF4-FFF2-40B4-BE49-F238E27FC236}">
                <a16:creationId xmlns:a16="http://schemas.microsoft.com/office/drawing/2014/main" id="{896EEC9F-90EB-20C0-0E04-67E648E0C639}"/>
              </a:ext>
            </a:extLst>
          </p:cNvPr>
          <p:cNvSpPr txBox="1"/>
          <p:nvPr/>
        </p:nvSpPr>
        <p:spPr>
          <a:xfrm>
            <a:off x="338328" y="2724893"/>
            <a:ext cx="4480560" cy="276999"/>
          </a:xfrm>
          <a:prstGeom prst="rect">
            <a:avLst/>
          </a:prstGeom>
          <a:noFill/>
        </p:spPr>
        <p:txBody>
          <a:bodyPr wrap="square" rtlCol="0">
            <a:spAutoFit/>
          </a:bodyPr>
          <a:lstStyle/>
          <a:p>
            <a:r>
              <a:rPr lang="tr-TR" sz="1200" dirty="0">
                <a:solidFill>
                  <a:schemeClr val="bg1"/>
                </a:solidFill>
                <a:hlinkClick r:id="rId5"/>
              </a:rPr>
              <a:t>https://dhf.alanya.edu.tr/dekana-yaz/</a:t>
            </a:r>
            <a:endParaRPr lang="tr-TR" sz="1200" dirty="0">
              <a:solidFill>
                <a:schemeClr val="bg1"/>
              </a:solidFill>
            </a:endParaRPr>
          </a:p>
        </p:txBody>
      </p:sp>
    </p:spTree>
    <p:extLst>
      <p:ext uri="{BB962C8B-B14F-4D97-AF65-F5344CB8AC3E}">
        <p14:creationId xmlns:p14="http://schemas.microsoft.com/office/powerpoint/2010/main" val="2711301232"/>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B98B4DC-E9AA-A640-CD82-D1448AC1D944}"/>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671D3545-3948-F581-86C9-E8ABE90B3C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hlinkClick r:id="rId3" action="ppaction://hlinksldjump"/>
            <a:extLst>
              <a:ext uri="{FF2B5EF4-FFF2-40B4-BE49-F238E27FC236}">
                <a16:creationId xmlns:a16="http://schemas.microsoft.com/office/drawing/2014/main" id="{3D5E0083-30E4-D252-966D-FE7B72EBE5A6}"/>
              </a:ext>
            </a:extLst>
          </p:cNvPr>
          <p:cNvPicPr>
            <a:picLocks noChangeAspect="1"/>
          </p:cNvPicPr>
          <p:nvPr/>
        </p:nvPicPr>
        <p:blipFill>
          <a:blip r:embed="rId4"/>
          <a:srcRect l="740" t="37109" r="-1" b="7057"/>
          <a:stretch>
            <a:fillRect/>
          </a:stretch>
        </p:blipFill>
        <p:spPr>
          <a:xfrm>
            <a:off x="20" y="10"/>
            <a:ext cx="12191980" cy="6857990"/>
          </a:xfrm>
          <a:prstGeom prst="rect">
            <a:avLst/>
          </a:prstGeom>
        </p:spPr>
      </p:pic>
      <p:sp>
        <p:nvSpPr>
          <p:cNvPr id="30" name="Rectangle 29">
            <a:extLst>
              <a:ext uri="{FF2B5EF4-FFF2-40B4-BE49-F238E27FC236}">
                <a16:creationId xmlns:a16="http://schemas.microsoft.com/office/drawing/2014/main" id="{D367FB8C-48E4-B227-F08A-167AF3CC34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2" name="Başlık 1">
            <a:extLst>
              <a:ext uri="{FF2B5EF4-FFF2-40B4-BE49-F238E27FC236}">
                <a16:creationId xmlns:a16="http://schemas.microsoft.com/office/drawing/2014/main" id="{A3C6B11D-3D29-6745-A97D-0A4F7E6ADC13}"/>
              </a:ext>
            </a:extLst>
          </p:cNvPr>
          <p:cNvSpPr>
            <a:spLocks noGrp="1"/>
          </p:cNvSpPr>
          <p:nvPr>
            <p:ph type="ctrTitle"/>
          </p:nvPr>
        </p:nvSpPr>
        <p:spPr>
          <a:xfrm>
            <a:off x="219456" y="597301"/>
            <a:ext cx="5367529" cy="411479"/>
          </a:xfrm>
        </p:spPr>
        <p:txBody>
          <a:bodyPr anchor="t">
            <a:normAutofit fontScale="90000"/>
          </a:bodyPr>
          <a:lstStyle/>
          <a:p>
            <a:pPr algn="l"/>
            <a:r>
              <a:rPr lang="tr-TR" sz="2700" dirty="0">
                <a:solidFill>
                  <a:schemeClr val="bg1"/>
                </a:solidFill>
                <a:latin typeface="Times New Roman" panose="02020603050405020304" pitchFamily="18" charset="0"/>
                <a:cs typeface="Times New Roman" panose="02020603050405020304" pitchFamily="18" charset="0"/>
              </a:rPr>
              <a:t>DERS BİLGİ PAKETLERİ VE SINAV YÖNERGESİ</a:t>
            </a:r>
            <a:br>
              <a:rPr lang="tr-TR" dirty="0"/>
            </a:br>
            <a:endParaRPr lang="tr-TR" sz="2000" dirty="0"/>
          </a:p>
        </p:txBody>
      </p:sp>
      <p:sp>
        <p:nvSpPr>
          <p:cNvPr id="5" name="Metin kutusu 4">
            <a:extLst>
              <a:ext uri="{FF2B5EF4-FFF2-40B4-BE49-F238E27FC236}">
                <a16:creationId xmlns:a16="http://schemas.microsoft.com/office/drawing/2014/main" id="{5B6BD0A2-626C-720D-F02D-814A53FF77C6}"/>
              </a:ext>
            </a:extLst>
          </p:cNvPr>
          <p:cNvSpPr txBox="1"/>
          <p:nvPr/>
        </p:nvSpPr>
        <p:spPr>
          <a:xfrm>
            <a:off x="219456" y="1527048"/>
            <a:ext cx="6665976" cy="5478423"/>
          </a:xfrm>
          <a:prstGeom prst="rect">
            <a:avLst/>
          </a:prstGeom>
          <a:noFill/>
        </p:spPr>
        <p:txBody>
          <a:bodyPr wrap="square" rtlCol="0">
            <a:spAutoFit/>
          </a:bodyPr>
          <a:lstStyle/>
          <a:p>
            <a:pPr algn="just"/>
            <a:endParaRPr lang="tr-TR" sz="1400" dirty="0">
              <a:solidFill>
                <a:schemeClr val="bg1"/>
              </a:solidFill>
              <a:latin typeface="Times New Roman" panose="02020603050405020304" pitchFamily="18" charset="0"/>
              <a:cs typeface="Times New Roman" panose="02020603050405020304" pitchFamily="18" charset="0"/>
            </a:endParaRPr>
          </a:p>
          <a:p>
            <a:r>
              <a:rPr lang="tr-TR" sz="1600" dirty="0">
                <a:solidFill>
                  <a:schemeClr val="bg1"/>
                </a:solidFill>
                <a:latin typeface="Times New Roman" panose="02020603050405020304" pitchFamily="18" charset="0"/>
                <a:cs typeface="Times New Roman" panose="02020603050405020304" pitchFamily="18" charset="0"/>
              </a:rPr>
              <a:t>Diş Hekimliği programın amaçları; karşılaştığı ağız ve diş hastalıklarını etkin bir şekilde anlayabilecek, teşhis edebilecek, değerlendirebilecek, yönetebilecek; ağız ve diş sağlığı alanında üstlendiği görevleri nitelikli bir şekilde yapabilmesi için gerekli bilgi ve beceriye sahip, bu bilgi ve becerileri kullanırken etik değerleri de göz önünde bulunduran hekimler yetiştirmektir. Diş Hekimliği programı bütünleşik bir programdır. Eğitim planındaki klinik staj uygulamaları dahil tüm dersleri başarı ile tamamlayan mezunlara Diş Hekimliği alanında yüksek lisans derecesi verilir. </a:t>
            </a:r>
          </a:p>
          <a:p>
            <a:endParaRPr lang="tr-TR" sz="1600" dirty="0">
              <a:solidFill>
                <a:schemeClr val="bg1"/>
              </a:solidFill>
              <a:latin typeface="Times New Roman" panose="02020603050405020304" pitchFamily="18" charset="0"/>
              <a:cs typeface="Times New Roman" panose="02020603050405020304" pitchFamily="18" charset="0"/>
            </a:endParaRPr>
          </a:p>
          <a:p>
            <a:r>
              <a:rPr lang="tr-TR" sz="1600" dirty="0">
                <a:solidFill>
                  <a:schemeClr val="bg1"/>
                </a:solidFill>
                <a:latin typeface="Times New Roman" panose="02020603050405020304" pitchFamily="18" charset="0"/>
                <a:cs typeface="Times New Roman" panose="02020603050405020304" pitchFamily="18" charset="0"/>
              </a:rPr>
              <a:t>Öğrencilerin teorik ve pratik derslerden her yıl en az 60 kredi (AKTS) olmak üzere toplam 300 kredi (AKTS) tamamlamış olmaları ve 4. ve 5. sınıftaki klinik uygulamalarını başarıyla tamamlamaları gerekmektedir. Yıllık dersler için en az 2 ara sınav, 1 final ve 1 bütünleme sınavı mevcuttur. Dönemlik dersler için 1 ara sınav, 1 final ve 1 bütünleme yapılmaktadır. Ders program ilişkisine ve ders bilgi paketine aşağıdaki linkten ulaşılabilir.</a:t>
            </a:r>
          </a:p>
          <a:p>
            <a:endParaRPr lang="tr-TR" sz="1600" dirty="0">
              <a:solidFill>
                <a:schemeClr val="bg1"/>
              </a:solidFill>
              <a:latin typeface="Times New Roman" panose="02020603050405020304" pitchFamily="18" charset="0"/>
              <a:cs typeface="Times New Roman" panose="02020603050405020304" pitchFamily="18" charset="0"/>
            </a:endParaRPr>
          </a:p>
          <a:p>
            <a:r>
              <a:rPr lang="tr-TR" sz="1600" dirty="0">
                <a:solidFill>
                  <a:schemeClr val="bg1"/>
                </a:solidFill>
                <a:latin typeface="Times New Roman" panose="02020603050405020304" pitchFamily="18" charset="0"/>
                <a:cs typeface="Times New Roman" panose="02020603050405020304" pitchFamily="18" charset="0"/>
                <a:hlinkClick r:id="rId5"/>
              </a:rPr>
              <a:t>https://obs.alanya.edu.tr/oibs/bologna/index.aspx?lang=tr&amp;curOp=showPac&amp;curUnit=07&amp;curSunit=10276#</a:t>
            </a:r>
            <a:endParaRPr lang="tr-TR" sz="1600" dirty="0">
              <a:solidFill>
                <a:schemeClr val="bg1"/>
              </a:solidFill>
              <a:latin typeface="Times New Roman" panose="02020603050405020304" pitchFamily="18" charset="0"/>
              <a:cs typeface="Times New Roman" panose="02020603050405020304" pitchFamily="18" charset="0"/>
            </a:endParaRPr>
          </a:p>
          <a:p>
            <a:endParaRPr lang="tr-TR" sz="1400" dirty="0">
              <a:solidFill>
                <a:schemeClr val="bg1"/>
              </a:solidFill>
              <a:latin typeface="Times New Roman" panose="02020603050405020304" pitchFamily="18" charset="0"/>
              <a:cs typeface="Times New Roman" panose="02020603050405020304" pitchFamily="18" charset="0"/>
            </a:endParaRPr>
          </a:p>
          <a:p>
            <a:endParaRPr lang="tr-TR" sz="1400" dirty="0">
              <a:solidFill>
                <a:schemeClr val="bg1"/>
              </a:solidFill>
              <a:latin typeface="Times New Roman" panose="02020603050405020304" pitchFamily="18" charset="0"/>
              <a:cs typeface="Times New Roman" panose="02020603050405020304" pitchFamily="18" charset="0"/>
            </a:endParaRPr>
          </a:p>
          <a:p>
            <a:endParaRPr lang="tr-TR" sz="1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253227"/>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1B99CD-D155-5970-ABC9-CB41F998DE5C}"/>
            </a:ext>
          </a:extLst>
        </p:cNvPr>
        <p:cNvGrpSpPr/>
        <p:nvPr/>
      </p:nvGrpSpPr>
      <p:grpSpPr>
        <a:xfrm>
          <a:off x="0" y="0"/>
          <a:ext cx="0" cy="0"/>
          <a:chOff x="0" y="0"/>
          <a:chExt cx="0" cy="0"/>
        </a:xfrm>
      </p:grpSpPr>
      <p:sp>
        <p:nvSpPr>
          <p:cNvPr id="28" name="Rectangle 27">
            <a:extLst>
              <a:ext uri="{FF2B5EF4-FFF2-40B4-BE49-F238E27FC236}">
                <a16:creationId xmlns:a16="http://schemas.microsoft.com/office/drawing/2014/main" id="{49BBD3AE-2F68-4BFF-2CAF-E1D991FE55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pic>
        <p:nvPicPr>
          <p:cNvPr id="4" name="Picture 2">
            <a:extLst>
              <a:ext uri="{FF2B5EF4-FFF2-40B4-BE49-F238E27FC236}">
                <a16:creationId xmlns:a16="http://schemas.microsoft.com/office/drawing/2014/main" id="{D86D4CF4-BEE0-479D-E404-E9293B627BB4}"/>
              </a:ext>
            </a:extLst>
          </p:cNvPr>
          <p:cNvPicPr>
            <a:picLocks noChangeAspect="1"/>
          </p:cNvPicPr>
          <p:nvPr/>
        </p:nvPicPr>
        <p:blipFill>
          <a:blip r:embed="rId3"/>
          <a:srcRect l="740" t="37109" r="-1" b="7057"/>
          <a:stretch>
            <a:fillRect/>
          </a:stretch>
        </p:blipFill>
        <p:spPr>
          <a:xfrm>
            <a:off x="20" y="-2"/>
            <a:ext cx="12191980" cy="6857990"/>
          </a:xfrm>
          <a:prstGeom prst="rect">
            <a:avLst/>
          </a:prstGeom>
        </p:spPr>
      </p:pic>
      <p:sp>
        <p:nvSpPr>
          <p:cNvPr id="30" name="Rectangle 29">
            <a:extLst>
              <a:ext uri="{FF2B5EF4-FFF2-40B4-BE49-F238E27FC236}">
                <a16:creationId xmlns:a16="http://schemas.microsoft.com/office/drawing/2014/main" id="{739D274C-AAA3-B60C-626C-9F8F2B6E6B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3183" y="173181"/>
            <a:ext cx="6858002" cy="6511640"/>
          </a:xfrm>
          <a:prstGeom prst="rect">
            <a:avLst/>
          </a:prstGeom>
          <a:gradFill>
            <a:gsLst>
              <a:gs pos="0">
                <a:schemeClr val="bg1">
                  <a:alpha val="0"/>
                </a:schemeClr>
              </a:gs>
              <a:gs pos="46000">
                <a:schemeClr val="bg1">
                  <a:alpha val="30000"/>
                </a:schemeClr>
              </a:gs>
              <a:gs pos="26000">
                <a:schemeClr val="bg1">
                  <a:alpha val="17000"/>
                </a:schemeClr>
              </a:gs>
              <a:gs pos="100000">
                <a:schemeClr val="bg1">
                  <a:alpha val="4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Neue Haas Grotesk Text Pro"/>
              <a:ea typeface="+mn-ea"/>
              <a:cs typeface="+mn-cs"/>
            </a:endParaRPr>
          </a:p>
        </p:txBody>
      </p:sp>
      <p:sp>
        <p:nvSpPr>
          <p:cNvPr id="3" name="Metin kutusu 2">
            <a:extLst>
              <a:ext uri="{FF2B5EF4-FFF2-40B4-BE49-F238E27FC236}">
                <a16:creationId xmlns:a16="http://schemas.microsoft.com/office/drawing/2014/main" id="{7591B59A-0044-3428-5027-C5C6442BFC2B}"/>
              </a:ext>
            </a:extLst>
          </p:cNvPr>
          <p:cNvSpPr txBox="1"/>
          <p:nvPr/>
        </p:nvSpPr>
        <p:spPr>
          <a:xfrm>
            <a:off x="168744" y="2672225"/>
            <a:ext cx="5857152" cy="3139321"/>
          </a:xfrm>
          <a:prstGeom prst="rect">
            <a:avLst/>
          </a:prstGeom>
          <a:noFill/>
        </p:spPr>
        <p:txBody>
          <a:bodyPr wrap="square" rtlCol="0">
            <a:spAutoFit/>
          </a:bodyPr>
          <a:lstStyle/>
          <a:p>
            <a:pPr algn="just"/>
            <a:r>
              <a:rPr lang="tr-TR" sz="1600" b="1" dirty="0">
                <a:solidFill>
                  <a:schemeClr val="bg1"/>
                </a:solidFill>
                <a:latin typeface="Times New Roman" panose="02020603050405020304" pitchFamily="18" charset="0"/>
                <a:cs typeface="Times New Roman" panose="02020603050405020304" pitchFamily="18" charset="0"/>
              </a:rPr>
              <a:t>Klinik Uygulama Eğitimi </a:t>
            </a:r>
            <a:r>
              <a:rPr lang="tr-TR" sz="1400" b="1" dirty="0">
                <a:solidFill>
                  <a:schemeClr val="bg1"/>
                </a:solidFill>
                <a:latin typeface="Times New Roman" panose="02020603050405020304" pitchFamily="18" charset="0"/>
                <a:cs typeface="Times New Roman" panose="02020603050405020304" pitchFamily="18" charset="0"/>
              </a:rPr>
              <a:t>: </a:t>
            </a:r>
            <a:r>
              <a:rPr lang="tr-TR" sz="1400" dirty="0">
                <a:solidFill>
                  <a:schemeClr val="bg1"/>
                </a:solidFill>
                <a:latin typeface="Times New Roman" panose="02020603050405020304" pitchFamily="18" charset="0"/>
                <a:cs typeface="Times New Roman" panose="02020603050405020304" pitchFamily="18" charset="0"/>
              </a:rPr>
              <a:t>Fakültenin dördüncü ve beşinci sınıflarında öğrenciler klinik uygulama eğitimi alırlar. Öğrenciler teorik derslerin yanı sıra, Fakültede mevcut olan her ana bilim dalında rotasyon ile klinik uygulama yaparlar. Klinik uygulamalarda ilgili ana bilim dalı tarafından belirlenen şekilde (pratik, uygulama, sözlü, yazılı vs.) klinik uygulama bitirme sınavı yapılır. Klinik uygulamalar için belirlenen klinik/pratik iş sayısını (baraj) tamamlayamayanlar, klinik uygulama sonu sınavına giremez ve klinik uygulama tekrarı yapar. Klinik uygulamalarda belirlenen klinik/pratik iş sayısını tamamlayanlar, klinik uygulama bitirme sınavına girmeye hak kazanırlar. Klinik uygulama eğitiminde yapılan uygulamalara verilen notların ortalamasının % 40’ı ve klinik uygulama bitirme sınav notunun % 60’ının toplamı klinik uygulama geçme notunu oluşturur. Bu notun </a:t>
            </a:r>
            <a:r>
              <a:rPr lang="tr-TR" sz="1400" dirty="0" err="1">
                <a:solidFill>
                  <a:schemeClr val="bg1"/>
                </a:solidFill>
                <a:latin typeface="Times New Roman" panose="02020603050405020304" pitchFamily="18" charset="0"/>
                <a:cs typeface="Times New Roman" panose="02020603050405020304" pitchFamily="18" charset="0"/>
              </a:rPr>
              <a:t>CC’den</a:t>
            </a:r>
            <a:r>
              <a:rPr lang="tr-TR" sz="1400" dirty="0">
                <a:solidFill>
                  <a:schemeClr val="bg1"/>
                </a:solidFill>
                <a:latin typeface="Times New Roman" panose="02020603050405020304" pitchFamily="18" charset="0"/>
                <a:cs typeface="Times New Roman" panose="02020603050405020304" pitchFamily="18" charset="0"/>
              </a:rPr>
              <a:t> düşük olması sonucunda öğrenci klinik uygulama tekrarı için değerlendirmeye alınır. </a:t>
            </a:r>
          </a:p>
          <a:p>
            <a:pPr algn="just"/>
            <a:endParaRPr lang="tr-TR" sz="1400" dirty="0">
              <a:solidFill>
                <a:schemeClr val="bg1"/>
              </a:solidFill>
              <a:latin typeface="Times New Roman" panose="02020603050405020304" pitchFamily="18" charset="0"/>
              <a:cs typeface="Times New Roman" panose="02020603050405020304" pitchFamily="18" charset="0"/>
            </a:endParaRPr>
          </a:p>
        </p:txBody>
      </p:sp>
      <p:sp>
        <p:nvSpPr>
          <p:cNvPr id="5" name="Metin kutusu 4">
            <a:extLst>
              <a:ext uri="{FF2B5EF4-FFF2-40B4-BE49-F238E27FC236}">
                <a16:creationId xmlns:a16="http://schemas.microsoft.com/office/drawing/2014/main" id="{E7F36908-B52F-9B56-D661-367800C6145C}"/>
              </a:ext>
            </a:extLst>
          </p:cNvPr>
          <p:cNvSpPr txBox="1"/>
          <p:nvPr/>
        </p:nvSpPr>
        <p:spPr>
          <a:xfrm>
            <a:off x="168744" y="289672"/>
            <a:ext cx="6511640" cy="2431435"/>
          </a:xfrm>
          <a:prstGeom prst="rect">
            <a:avLst/>
          </a:prstGeom>
          <a:noFill/>
        </p:spPr>
        <p:txBody>
          <a:bodyPr wrap="square" rtlCol="0">
            <a:spAutoFit/>
          </a:bodyPr>
          <a:lstStyle/>
          <a:p>
            <a:pPr algn="just"/>
            <a:r>
              <a:rPr lang="tr-TR" sz="2400" b="1" dirty="0">
                <a:solidFill>
                  <a:schemeClr val="bg1"/>
                </a:solidFill>
                <a:latin typeface="Times New Roman" panose="02020603050405020304" pitchFamily="18" charset="0"/>
                <a:cs typeface="Times New Roman" panose="02020603050405020304" pitchFamily="18" charset="0"/>
              </a:rPr>
              <a:t>KLİNİK UYGULAMALAR</a:t>
            </a:r>
          </a:p>
          <a:p>
            <a:pPr algn="just"/>
            <a:endParaRPr lang="tr-TR" sz="1400" b="1" dirty="0">
              <a:solidFill>
                <a:schemeClr val="bg1"/>
              </a:solidFill>
              <a:latin typeface="Times New Roman" panose="02020603050405020304" pitchFamily="18" charset="0"/>
              <a:cs typeface="Times New Roman" panose="02020603050405020304" pitchFamily="18" charset="0"/>
            </a:endParaRPr>
          </a:p>
          <a:p>
            <a:pPr algn="just"/>
            <a:r>
              <a:rPr lang="tr-TR" sz="1600" b="1" dirty="0">
                <a:solidFill>
                  <a:schemeClr val="bg1"/>
                </a:solidFill>
                <a:latin typeface="Times New Roman" panose="02020603050405020304" pitchFamily="18" charset="0"/>
                <a:cs typeface="Times New Roman" panose="02020603050405020304" pitchFamily="18" charset="0"/>
              </a:rPr>
              <a:t>Klinik Öncesi Uygulamalar </a:t>
            </a:r>
            <a:r>
              <a:rPr lang="tr-TR" sz="1400" b="1" dirty="0">
                <a:solidFill>
                  <a:schemeClr val="bg1"/>
                </a:solidFill>
                <a:latin typeface="Times New Roman" panose="02020603050405020304" pitchFamily="18" charset="0"/>
                <a:cs typeface="Times New Roman" panose="02020603050405020304" pitchFamily="18" charset="0"/>
              </a:rPr>
              <a:t>: </a:t>
            </a:r>
            <a:r>
              <a:rPr lang="tr-TR" sz="1400" dirty="0">
                <a:solidFill>
                  <a:schemeClr val="bg1"/>
                </a:solidFill>
                <a:latin typeface="Times New Roman" panose="02020603050405020304" pitchFamily="18" charset="0"/>
                <a:cs typeface="Times New Roman" panose="02020603050405020304" pitchFamily="18" charset="0"/>
              </a:rPr>
              <a:t>Hasta tedavisine ve el becerisini geliştirmeye yönelik alt yapıyı oluşturmak amacıyla 1, 2 ve 3. sınıflarda yer alan teorik ve/veya uygulamadan oluşan mesleki derslerin preklinik ortamlarında yürütülen uygulamalı eğitim derslerini kapsar. Bu uygulamaların içeriği, sayısı ve tamamlanması gereken asgari uygulama oranı, ilgili ana bilim dalı tarafından belirlenir ve öğretim yılı başında öğrencilere duyurulur. Sınavlar; ara sınav, mazeret sınavı, klinik uygulama sonu sınavı, yarıyıl/yıl sonu sınavı, bütünleme sınavı ve tek ders sınavı olmak üzere altı türdür. Bu sınavlar yazılı, sözlü veya hem yazılı hem sözlü ve/veya uygulamalı olarak yapılabilir.</a:t>
            </a:r>
            <a:endParaRPr lang="tr-TR"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3691462"/>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1433</TotalTime>
  <Words>1618</Words>
  <Application>Microsoft Office PowerPoint</Application>
  <PresentationFormat>Geniş ekran</PresentationFormat>
  <Paragraphs>84</Paragraphs>
  <Slides>14</Slides>
  <Notes>14</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Aptos</vt:lpstr>
      <vt:lpstr>Arial</vt:lpstr>
      <vt:lpstr>Neue Haas Grotesk Text Pro</vt:lpstr>
      <vt:lpstr>Times New Roman</vt:lpstr>
      <vt:lpstr>VanillaVTI</vt:lpstr>
      <vt:lpstr>ÖĞRENCİ ORYANTASYON  SUNUMU</vt:lpstr>
      <vt:lpstr> Üniversitemiz, Türkiye Büyük Millet Meclisinde 31 Mart 2015 tarihinde kabul edilen ve 23 Nisan 2015 tarihli Resmi Gazete'de yayınlanan 6640 sayılı “Yükseköğretim Kurumları Teşkilatı Kanunu ile Bazı Kanun ve Kanun Hükmünde Kararnamelerde Değişiklik Yapılmasına Dair Kanuna” uyarınca, 2809 sayılı kanuna eklenen “Ek Madde 161” gereğince Antalya’nın Alanya ilçesinde kurulmuştur.</vt:lpstr>
      <vt:lpstr>REKTÖRLÜK TANITIM   Rektör Prof. Dr. Kenan Ahmet TÜRKDOĞAN  Rektör Yardımcıları -Prof. Dr. Atıf BAYRAMOĞLU -Prof. Dr. Mehmet KILIÇ -Prof. Dr. Oğuz KARAHAN  Genel Sekreter Hüseyin ER  Fakülteler İktisadi, İdari ve Sosyal Bilimler Fakültesi ➢ Rafet Kayış Mühendislik Fakültesi➢ Eğitim Fakültesi ➢ Tıp Fakültesi ➢ Diş Hekimliği Fakültesi ➢ Sağlık Bilimleri Fakültesi ➢ Spor Bilimleri Fakültesi ➢ Turizm Fakültesi ➢ Sanat, Tasarım ve Mimarlık Fakültesi ➢ Gazipaşa Havacılık ve Uzay Bilimleri Fakültesi  Yüksekokul Yabancı Diler Yüksekokulu  MYO Alanya Ticaret ve Sanayi Odası Meslek Yüksekokulu ➢ Akseki Meslek Yüksekokulu ➢ Gazipaşa Mustafa Rahmi Büyükbalı Meslek Yüksekokulu ➢ Alanya Ticaret ve Sanayi Odası Turizm Meslek Yüksekokulu ➢ Sağlık Hizmetleri Meslek Yüksekokulu  Enstitü Lisansüstü Eğitim Enstitüsü </vt:lpstr>
      <vt:lpstr>   Alanya Alaaddin Keykubat Üniversitesi Yaşam Merkezi ve Merkezi Yemekhane binası yaklaşık 11 bin metrekare kapalı alanı ile öğrenci ve personeline hizmet vermektedir. Üniversitemiz öğrenci, akademik ve idari personelin beslenme ihtiyaçları Sağlık, Kültür ve Spor Daire Başkanlığına bağlı yemekhaneden karşılanmaktadır. Öğrenci, akademik ve idari personele hizmet alımı yapılarak, dört çeşit yemek verilmektedir. Yemek menüleri diyetisyenlerimiz tarafından öğrencilerimizin memnuniyeti, bir öğünde almaları gereken enerji ve besin öğeleri göz önünde bulundurularak yeterli ve dengeli olacak şekilde düzenlenmekte olup, hijyen kurallarına dikkat edilerek Kampüs içerisinde ALKÜ Yaşam Merkezinde bulunan mutfağımızda hazırlanmaktadır. Mutfak ve yemekhanelerimiz her ay düzenli olarak ilaçlanmaktadır.</vt:lpstr>
      <vt:lpstr>             Diş Hekimliği Fakültemiz Alanya Alaaddin Keykubat Üniversitesi bünyesinde, 13 Haziran 2016 tarihli ve 2016/8969 sayılı Bakanlar Kurulu kararı ve 03 Ağustos 2016 tarihli ve 29790 sayılı resmî gazetede yayımlanması ile resmen kurulmuştur. Antalya ilinde kurulan devlet üniversitesi bünyesindeki ikinci diş hekimliği fakültesi olma özelliğine sahiptir. Yine bu kapsamda sağlık hizmeti vermek üzere Diş Hekimliği Uygulama ve Araştırma Merkezimiz kurulmuş ve 2018 yılı aralık ayından itibaren hasta kabulüne başlamıştır. Üniversite Konaklı yerleşkesinde 14000 m2 arazi üzerinde kurulu toplam 3500 m2 kapalı alana sahip binada sağlık hizmeti vermektedir.   </vt:lpstr>
      <vt:lpstr>FAKÜLTE YÖNETİMİ </vt:lpstr>
      <vt:lpstr>DEKANA YAZ (QR) UYGULAMASI </vt:lpstr>
      <vt:lpstr>DERS BİLGİ PAKETLERİ VE SINAV YÖNERGESİ </vt:lpstr>
      <vt:lpstr>PowerPoint Sunusu</vt:lpstr>
      <vt:lpstr>Üniversitemiz Sağlık, Kültür ve Spor Daire Başkanlığı bünyesinde Diş hekimliği öğrencilerinin akademik, sosyal ve mesleki gelişimlerine katkıda bulunmak amacıyla ALKÜ Diş Hekimliği Topluluğu oluşturulmuş olup çeşitli bilimsel etkinlikler ve sempozyumlar topluluk tarafından düzenlenmektedir.</vt:lpstr>
      <vt:lpstr>AKADEMİK DANIŞMANLIK HİZMETLERİ   Fakültemizin akademik danışmanlık hizmetleri için her bir sınıfı için bir öğretim üyemiz görevlendirilmiş ve öğretim üyelerimizin oda kapılarına danışmanlık gün ve saatlerini belirten çizelgeler asılarak web sayfamızda yayımlanmıştır.  </vt:lpstr>
      <vt:lpstr>DIŞ İLİŞKİLER ( ERASMUS PROGRAMLARI)    Öğrencilerimiz Üniversitemiz bünyesinde bulunan Dış İlişkiler Genel Koordinatörlüğü öncülüğünde yurt dışındaki üniversitelerle yapılan ikili anlaşmalar gereğince eğitim-öğretim hareketliliği yapabilmektedir. </vt:lpstr>
      <vt:lpstr>PowerPoint Sunusu</vt:lpstr>
      <vt:lpstr>ALKÜ DİŞ HEKİMLİĞİ FAKÜLTESİ   KONAKLI MAH. MUSTAFA KEMAL BULV.NO: 82  KONAKLI/ALANYA  TEL: 0242 510 61 40  MAİL: DİS@ALANYA.EDU.TR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ARZU ANDIZ SÖĞÜT</dc:creator>
  <cp:lastModifiedBy>HAYRİ AKMAN</cp:lastModifiedBy>
  <cp:revision>50</cp:revision>
  <dcterms:created xsi:type="dcterms:W3CDTF">2025-09-02T09:16:23Z</dcterms:created>
  <dcterms:modified xsi:type="dcterms:W3CDTF">2025-09-22T13:08:32Z</dcterms:modified>
</cp:coreProperties>
</file>